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60" r:id="rId3"/>
    <p:sldId id="268" r:id="rId4"/>
    <p:sldId id="262" r:id="rId5"/>
    <p:sldId id="265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0C28173A-D369-43B5-8655-9E69722790DC}">
          <p14:sldIdLst>
            <p14:sldId id="266"/>
            <p14:sldId id="260"/>
            <p14:sldId id="268"/>
            <p14:sldId id="262"/>
            <p14:sldId id="265"/>
            <p14:sldId id="273"/>
            <p14:sldId id="274"/>
          </p14:sldIdLst>
        </p14:section>
        <p14:section name="タイトルなしのセクション" id="{202586FF-E57D-4EF5-AA8E-E676F713A252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E68E4-77E9-4E16-A36B-354C098A64EC}" v="33" dt="2023-12-14T06:37:21.730"/>
    <p1510:client id="{CB76DEAA-3D0C-4E3F-B794-F804D2CBA6EA}" v="32" dt="2023-12-14T05:47:38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永井 明" userId="S::nagai@cqpub.co.jp::243b7d97-62c4-40c7-b3e0-7ca04bcadef2" providerId="AD" clId="Web-{8EEE68E4-77E9-4E16-A36B-354C098A64EC}"/>
    <pc:docChg chg="modSld">
      <pc:chgData name="永井 明" userId="S::nagai@cqpub.co.jp::243b7d97-62c4-40c7-b3e0-7ca04bcadef2" providerId="AD" clId="Web-{8EEE68E4-77E9-4E16-A36B-354C098A64EC}" dt="2023-12-14T06:37:16.261" v="16" actId="20577"/>
      <pc:docMkLst>
        <pc:docMk/>
      </pc:docMkLst>
      <pc:sldChg chg="modSp">
        <pc:chgData name="永井 明" userId="S::nagai@cqpub.co.jp::243b7d97-62c4-40c7-b3e0-7ca04bcadef2" providerId="AD" clId="Web-{8EEE68E4-77E9-4E16-A36B-354C098A64EC}" dt="2023-12-14T06:36:45.120" v="3" actId="20577"/>
        <pc:sldMkLst>
          <pc:docMk/>
          <pc:sldMk cId="3481323681" sldId="266"/>
        </pc:sldMkLst>
        <pc:spChg chg="mod">
          <ac:chgData name="永井 明" userId="S::nagai@cqpub.co.jp::243b7d97-62c4-40c7-b3e0-7ca04bcadef2" providerId="AD" clId="Web-{8EEE68E4-77E9-4E16-A36B-354C098A64EC}" dt="2023-12-14T06:36:45.120" v="3" actId="20577"/>
          <ac:spMkLst>
            <pc:docMk/>
            <pc:sldMk cId="3481323681" sldId="266"/>
            <ac:spMk id="3" creationId="{F2593DDB-5F9F-D4F6-D065-1ABDA66AD2CA}"/>
          </ac:spMkLst>
        </pc:spChg>
      </pc:sldChg>
      <pc:sldChg chg="modSp">
        <pc:chgData name="永井 明" userId="S::nagai@cqpub.co.jp::243b7d97-62c4-40c7-b3e0-7ca04bcadef2" providerId="AD" clId="Web-{8EEE68E4-77E9-4E16-A36B-354C098A64EC}" dt="2023-12-14T06:37:16.261" v="16" actId="20577"/>
        <pc:sldMkLst>
          <pc:docMk/>
          <pc:sldMk cId="716160497" sldId="274"/>
        </pc:sldMkLst>
        <pc:spChg chg="mod">
          <ac:chgData name="永井 明" userId="S::nagai@cqpub.co.jp::243b7d97-62c4-40c7-b3e0-7ca04bcadef2" providerId="AD" clId="Web-{8EEE68E4-77E9-4E16-A36B-354C098A64EC}" dt="2023-12-14T06:37:16.261" v="16" actId="20577"/>
          <ac:spMkLst>
            <pc:docMk/>
            <pc:sldMk cId="716160497" sldId="274"/>
            <ac:spMk id="9" creationId="{979028B3-63F7-6870-3634-A840E5AF5CA0}"/>
          </ac:spMkLst>
        </pc:spChg>
      </pc:sldChg>
    </pc:docChg>
  </pc:docChgLst>
  <pc:docChgLst>
    <pc:chgData name="永井 明" userId="S::nagai@cqpub.co.jp::243b7d97-62c4-40c7-b3e0-7ca04bcadef2" providerId="AD" clId="Web-{CB76DEAA-3D0C-4E3F-B794-F804D2CBA6EA}"/>
    <pc:docChg chg="modSld">
      <pc:chgData name="永井 明" userId="S::nagai@cqpub.co.jp::243b7d97-62c4-40c7-b3e0-7ca04bcadef2" providerId="AD" clId="Web-{CB76DEAA-3D0C-4E3F-B794-F804D2CBA6EA}" dt="2023-12-14T05:47:38.446" v="31" actId="14100"/>
      <pc:docMkLst>
        <pc:docMk/>
      </pc:docMkLst>
      <pc:sldChg chg="addSp modSp">
        <pc:chgData name="永井 明" userId="S::nagai@cqpub.co.jp::243b7d97-62c4-40c7-b3e0-7ca04bcadef2" providerId="AD" clId="Web-{CB76DEAA-3D0C-4E3F-B794-F804D2CBA6EA}" dt="2023-12-14T05:47:38.446" v="31" actId="14100"/>
        <pc:sldMkLst>
          <pc:docMk/>
          <pc:sldMk cId="360045648" sldId="272"/>
        </pc:sldMkLst>
        <pc:spChg chg="add mod">
          <ac:chgData name="永井 明" userId="S::nagai@cqpub.co.jp::243b7d97-62c4-40c7-b3e0-7ca04bcadef2" providerId="AD" clId="Web-{CB76DEAA-3D0C-4E3F-B794-F804D2CBA6EA}" dt="2023-12-14T05:47:38.446" v="31" actId="14100"/>
          <ac:spMkLst>
            <pc:docMk/>
            <pc:sldMk cId="360045648" sldId="272"/>
            <ac:spMk id="4" creationId="{62F28C43-E90A-A5F7-E1D7-75B7ADE3C13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9A2A9-D154-4971-AC0A-90737C7DD1EC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D4727-DC27-48C0-AD16-4CF22E54EA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67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4727-DC27-48C0-AD16-4CF22E54EA2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756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17D55B-4ECF-3DFE-BAE0-9CDFDDDA1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8074137-11A9-DE58-3549-54AD917AB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525A45-BF1F-A125-4C2C-BD1245F4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F25B42-9E04-A35A-0473-128BDCDB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03EEA2-59D0-4A61-F5EB-BE088061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98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5E75D5-8920-A07A-B33A-387A96CB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2706462-DA23-A0D3-DE5C-E926BD25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548F6E-0086-6EA6-333B-10C09339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4E0AD-BAFA-9AB6-183E-58C3EE1A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2338BB-A082-B22B-3FE7-B03A8A79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207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680BF99-5728-8A07-F8C4-35FA36784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839F9CC-C8A5-5892-CD66-FE796E362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A1F16B-A3EF-31D9-1816-F75B86F8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8E5EA2-B168-F9B8-1DE3-8A67EDB4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4657C1-8A67-489C-DA22-6C00C287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5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826D42-36A5-1930-4E68-67C6CE31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6D3403-CBC0-3590-61BB-A53AA3955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5BEABE-BF51-E777-2E13-627958EF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EEDE2B-5857-3BFB-D01E-828FFEFB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E2A974-DFDF-5353-2F8A-78AF6200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63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D7B66E-5DD5-5D1E-5775-490BD115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09D20A-831C-494E-906D-A4E970450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7FCD6C-33EE-28A2-95A4-4F2B797A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52983E-A09B-8943-659E-841265E3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0D9A0C-5963-CF28-3209-49408BE0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83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6D3D65-4818-8AC9-E54E-5E31B2FF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ADE0E4-65C9-1D40-BD6B-0C8A02571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55F30F-FD81-D50E-8E60-08A22CB17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81E2BD-8E6F-9941-D0F7-3A3C0ED3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8EAE56D-88F2-34AC-5614-01C135DCA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FFEDC8-F200-5BB7-3794-736A0979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3793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9CCBB1-1B88-0BF9-9691-8BD1CCEA7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CA11B4-7CDC-5893-4478-1B221BC46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6AC098-ACA3-A78F-456B-2970A2EBE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3C54283-1938-B1B9-F2B6-FCE0708BB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33A07F9-CB0D-3BD2-3AA5-3117413EF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1209F2A-73CE-1271-0389-1F861B88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352F56-A25E-ADDA-4B05-B4CF1159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D6CCF01-2B6F-29BC-B9EF-18C3ED5D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9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7BE7F-2AB4-E6E4-BE65-0AB20B3C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6DB4940-E947-6616-36EA-6CBC211C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A719518-8987-71F2-487B-C65E756AF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3ADF153-9D69-C5EB-8765-7D4B71BE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78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D1B05C6-C678-27A7-3865-00CC6FBB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8A16FA2-49B4-F45A-B35F-B6829F01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47C2C0-36E6-5920-4B39-0A04F624E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591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98D725-C542-3110-FF5D-9FAD2A4C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18B6F5-E65B-3B74-7471-404BDA9A9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6ED57E-A146-1326-626A-F826CC4CA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CC905FB-FB14-FC84-6101-CF95C81F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DF3860F-5504-F47A-BC33-15193FBD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E8DE139-E9A9-B475-4A29-B947D582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5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6F0E48-F217-4AD8-D6BF-07C3263D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15B481B-9098-87FD-EB21-630ACF828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600CC5-1BE2-2768-49FB-E2B5C0FDA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29FDA1-04EF-51F3-4247-93D72E65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CE2361-7363-4391-096B-9CFC30CE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10D676D-2ABD-8F9C-BBDA-36E5BC22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202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7E547B0-797E-F009-D217-51B49E5D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A509C6-DD1F-5C82-CDA3-FCD4E1AE9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A1C2B0-1521-BD9A-4C0A-64BB2EFF9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E609F-91A7-4F17-B0AF-F2EA708F2388}" type="datetimeFigureOut">
              <a:rPr kumimoji="1" lang="ja-JP" altLang="en-US" smtClean="0"/>
              <a:t>2024/2/21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3FEF2B-1D59-391D-14CA-434143442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7BC4E6-3D6F-1B93-B903-75D70DB0B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CCAE-7412-4E82-9E72-D0F3D6C0A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3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CAED47-A4B2-3B79-1C49-DA2A21E9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　</a:t>
            </a:r>
            <a:r>
              <a:rPr kumimoji="1" lang="en-US" altLang="ja-JP"/>
              <a:t>CQ</a:t>
            </a:r>
            <a:r>
              <a:rPr kumimoji="1" lang="ja-JP" altLang="en-US"/>
              <a:t>出版　</a:t>
            </a:r>
            <a:r>
              <a:rPr kumimoji="1" lang="en-US" altLang="ja-JP"/>
              <a:t>EV</a:t>
            </a:r>
            <a:r>
              <a:rPr kumimoji="1" lang="ja-JP" altLang="en-US"/>
              <a:t>ミニカート・キット</a:t>
            </a:r>
            <a:r>
              <a:rPr kumimoji="1" lang="en-US" altLang="ja-JP"/>
              <a:t>2</a:t>
            </a:r>
            <a:endParaRPr kumimoji="1" lang="ja-JP" altLang="en-US"/>
          </a:p>
        </p:txBody>
      </p:sp>
      <p:pic>
        <p:nvPicPr>
          <p:cNvPr id="7" name="コンテンツ プレースホルダー 6" descr="自転車, 横たわる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92511D3D-D526-B347-CA37-02BD08AF6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74" y="1825625"/>
            <a:ext cx="6898252" cy="4351338"/>
          </a:xfr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2593DDB-5F9F-D4F6-D065-1ABDA66AD2CA}"/>
              </a:ext>
            </a:extLst>
          </p:cNvPr>
          <p:cNvSpPr txBox="1"/>
          <p:nvPr/>
        </p:nvSpPr>
        <p:spPr>
          <a:xfrm>
            <a:off x="9851231" y="6043613"/>
            <a:ext cx="20216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ja-JP" dirty="0">
                <a:ea typeface="游ゴシック"/>
              </a:rPr>
              <a:t>2024</a:t>
            </a:r>
            <a:r>
              <a:rPr kumimoji="1" lang="ja-JP" altLang="en-US" dirty="0">
                <a:ea typeface="游ゴシック"/>
              </a:rPr>
              <a:t>，</a:t>
            </a:r>
            <a:r>
              <a:rPr lang="en-US" altLang="ja-JP" dirty="0">
                <a:ea typeface="游ゴシック"/>
              </a:rPr>
              <a:t>1</a:t>
            </a:r>
            <a:r>
              <a:rPr kumimoji="1" lang="ja-JP" altLang="en-US" dirty="0">
                <a:ea typeface="游ゴシック"/>
              </a:rPr>
              <a:t>，</a:t>
            </a:r>
            <a:r>
              <a:rPr kumimoji="1" lang="en-US" altLang="ja-JP" dirty="0">
                <a:ea typeface="游ゴシック"/>
              </a:rPr>
              <a:t>22</a:t>
            </a:r>
            <a:endParaRPr lang="en-US" altLang="ja-JP" dirty="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8132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EDF93EAB-A6EC-2D2A-D960-CE1583F6A1BA}"/>
              </a:ext>
            </a:extLst>
          </p:cNvPr>
          <p:cNvSpPr/>
          <p:nvPr/>
        </p:nvSpPr>
        <p:spPr>
          <a:xfrm>
            <a:off x="3571875" y="4503342"/>
            <a:ext cx="1858376" cy="366249"/>
          </a:xfrm>
          <a:prstGeom prst="snip1Rect">
            <a:avLst>
              <a:gd name="adj" fmla="val 2854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https://it.cqpub.co.jp/tse/202210EV/</a:t>
            </a:r>
            <a:endParaRPr kumimoji="1" lang="ja-JP" altLang="en-US" sz="1200"/>
          </a:p>
        </p:txBody>
      </p:sp>
      <p:sp>
        <p:nvSpPr>
          <p:cNvPr id="6" name="四角形: 1 つの角を切り取る 5">
            <a:extLst>
              <a:ext uri="{FF2B5EF4-FFF2-40B4-BE49-F238E27FC236}">
                <a16:creationId xmlns:a16="http://schemas.microsoft.com/office/drawing/2014/main" id="{3B827F4F-51EF-F856-B6B7-B668D6AE2D95}"/>
              </a:ext>
            </a:extLst>
          </p:cNvPr>
          <p:cNvSpPr/>
          <p:nvPr/>
        </p:nvSpPr>
        <p:spPr>
          <a:xfrm>
            <a:off x="3002024" y="2226470"/>
            <a:ext cx="2428227" cy="247186"/>
          </a:xfrm>
          <a:prstGeom prst="snip1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https://evcart.xsrv.jp/whats/</a:t>
            </a:r>
            <a:endParaRPr kumimoji="1" lang="ja-JP" altLang="en-US" sz="1200"/>
          </a:p>
        </p:txBody>
      </p:sp>
      <p:pic>
        <p:nvPicPr>
          <p:cNvPr id="3" name="図 2" descr="自転車の絵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E88FCD62-4F6C-2987-0C79-D18C331490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243" b="17380"/>
          <a:stretch/>
        </p:blipFill>
        <p:spPr>
          <a:xfrm>
            <a:off x="5540187" y="1271755"/>
            <a:ext cx="6103951" cy="396875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44701C6-6C44-14E4-7C16-0194C1A4AA8C}"/>
              </a:ext>
            </a:extLst>
          </p:cNvPr>
          <p:cNvSpPr txBox="1"/>
          <p:nvPr/>
        </p:nvSpPr>
        <p:spPr>
          <a:xfrm>
            <a:off x="3424989" y="503394"/>
            <a:ext cx="5037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kumimoji="1" lang="ja-JP" altLang="en-US" sz="2400">
                <a:solidFill>
                  <a:schemeClr val="accent1">
                    <a:lumMod val="75000"/>
                  </a:schemeClr>
                </a:solidFill>
              </a:rPr>
              <a:t>．そもそも</a:t>
            </a:r>
            <a:r>
              <a:rPr lang="en-US" altLang="ja-JP" sz="2400">
                <a:solidFill>
                  <a:schemeClr val="accent1">
                    <a:lumMod val="75000"/>
                  </a:schemeClr>
                </a:solidFill>
              </a:rPr>
              <a:t>EV</a:t>
            </a:r>
            <a:r>
              <a:rPr lang="ja-JP" altLang="en-US" sz="2400">
                <a:solidFill>
                  <a:schemeClr val="accent1">
                    <a:lumMod val="75000"/>
                  </a:schemeClr>
                </a:solidFill>
              </a:rPr>
              <a:t>ミニカートって何？</a:t>
            </a:r>
            <a:endParaRPr kumimoji="1" lang="ja-JP" alt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797EC1-0BCF-FBC3-0A33-75AFE71E02F9}"/>
              </a:ext>
            </a:extLst>
          </p:cNvPr>
          <p:cNvSpPr txBox="1"/>
          <p:nvPr/>
        </p:nvSpPr>
        <p:spPr>
          <a:xfrm>
            <a:off x="564005" y="1060849"/>
            <a:ext cx="473754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●どんな部品で構成されているのか</a:t>
            </a:r>
            <a:endParaRPr kumimoji="1" lang="en-US" altLang="ja-JP"/>
          </a:p>
          <a:p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　→大きく分けると次の</a:t>
            </a:r>
            <a:r>
              <a:rPr lang="en-US" altLang="ja-JP" sz="160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パート</a:t>
            </a:r>
            <a:endParaRPr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　　車体，</a:t>
            </a:r>
            <a:endParaRPr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　　モータ，</a:t>
            </a:r>
            <a:endParaRPr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　　モータ・ドライバ</a:t>
            </a:r>
            <a:endParaRPr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endParaRPr kumimoji="1" lang="en-US" altLang="ja-JP"/>
          </a:p>
          <a:p>
            <a:r>
              <a:rPr kumimoji="1" lang="ja-JP" altLang="en-US"/>
              <a:t>●組み立てに必要な道具は？</a:t>
            </a:r>
            <a:endParaRPr kumimoji="1" lang="en-US" altLang="ja-JP"/>
          </a:p>
          <a:p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　→スパナ，</a:t>
            </a:r>
            <a:r>
              <a:rPr lang="en-US" altLang="ja-JP" sz="1600">
                <a:solidFill>
                  <a:schemeClr val="accent5">
                    <a:lumMod val="50000"/>
                  </a:schemeClr>
                </a:solidFill>
              </a:rPr>
              <a:t>6</a:t>
            </a:r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角レンチ，ドライバ，</a:t>
            </a:r>
            <a:br>
              <a:rPr lang="en-US" altLang="ja-JP" sz="1600">
                <a:solidFill>
                  <a:schemeClr val="accent5">
                    <a:lumMod val="50000"/>
                  </a:schemeClr>
                </a:solidFill>
              </a:rPr>
            </a:br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　　はんだごて，ペンチ，空気入れなど</a:t>
            </a:r>
            <a:endParaRPr kumimoji="1"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ja-JP"/>
          </a:p>
          <a:p>
            <a:r>
              <a:rPr kumimoji="1" lang="ja-JP" altLang="en-US"/>
              <a:t>●組み立てに必要なスキルと所要時間は？</a:t>
            </a:r>
            <a:endParaRPr kumimoji="1" lang="en-US" altLang="ja-JP"/>
          </a:p>
          <a:p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　</a:t>
            </a:r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→必要なスキルは自転車の整備程度</a:t>
            </a:r>
            <a:endParaRPr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r>
              <a:rPr kumimoji="1" lang="ja-JP" altLang="en-US" sz="1600">
                <a:solidFill>
                  <a:schemeClr val="accent5">
                    <a:lumMod val="50000"/>
                  </a:schemeClr>
                </a:solidFill>
              </a:rPr>
              <a:t>　→所要時間は</a:t>
            </a:r>
            <a:r>
              <a:rPr kumimoji="1" lang="en-US" altLang="ja-JP" sz="160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kumimoji="1" lang="ja-JP" altLang="en-US" sz="1600">
                <a:solidFill>
                  <a:schemeClr val="accent5">
                    <a:lumMod val="50000"/>
                  </a:schemeClr>
                </a:solidFill>
              </a:rPr>
              <a:t>人で</a:t>
            </a:r>
            <a:r>
              <a:rPr kumimoji="1" lang="en-US" altLang="ja-JP" sz="160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kumimoji="1" lang="ja-JP" altLang="en-US" sz="1600">
                <a:solidFill>
                  <a:schemeClr val="accent5">
                    <a:lumMod val="50000"/>
                  </a:schemeClr>
                </a:solidFill>
              </a:rPr>
              <a:t>日くらい</a:t>
            </a:r>
            <a:endParaRPr kumimoji="1"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ja-JP"/>
          </a:p>
          <a:p>
            <a:r>
              <a:rPr kumimoji="1" lang="ja-JP" altLang="en-US"/>
              <a:t>●作った後どうすればよい？</a:t>
            </a:r>
            <a:endParaRPr kumimoji="1" lang="en-US" altLang="ja-JP"/>
          </a:p>
          <a:p>
            <a:r>
              <a:rPr lang="ja-JP" altLang="en-US">
                <a:solidFill>
                  <a:schemeClr val="accent5">
                    <a:lumMod val="50000"/>
                  </a:schemeClr>
                </a:solidFill>
              </a:rPr>
              <a:t>　</a:t>
            </a:r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→</a:t>
            </a:r>
            <a:r>
              <a:rPr lang="en-US" altLang="ja-JP" sz="1600">
                <a:solidFill>
                  <a:schemeClr val="accent5">
                    <a:lumMod val="50000"/>
                  </a:schemeClr>
                </a:solidFill>
              </a:rPr>
              <a:t>CQ</a:t>
            </a:r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出版が筑波サーキットなどで行う</a:t>
            </a:r>
            <a:endParaRPr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　　　　　レース（</a:t>
            </a:r>
            <a:r>
              <a:rPr lang="en-US" altLang="ja-JP" sz="1600">
                <a:solidFill>
                  <a:schemeClr val="accent5">
                    <a:lumMod val="50000"/>
                  </a:schemeClr>
                </a:solidFill>
              </a:rPr>
              <a:t>30</a:t>
            </a:r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分のエコラン）に出る</a:t>
            </a:r>
            <a:endParaRPr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ja-JP" altLang="en-US" sz="1600">
                <a:solidFill>
                  <a:schemeClr val="accent5">
                    <a:lumMod val="50000"/>
                  </a:schemeClr>
                </a:solidFill>
              </a:rPr>
              <a:t>　→ラジコン化する</a:t>
            </a:r>
            <a:endParaRPr lang="en-US" altLang="ja-JP" sz="1600">
              <a:solidFill>
                <a:schemeClr val="accent5">
                  <a:lumMod val="50000"/>
                </a:schemeClr>
              </a:solidFill>
            </a:endParaRPr>
          </a:p>
          <a:p>
            <a:r>
              <a:rPr kumimoji="1" lang="ja-JP" altLang="en-US" sz="1600">
                <a:solidFill>
                  <a:schemeClr val="accent5">
                    <a:lumMod val="50000"/>
                  </a:schemeClr>
                </a:solidFill>
              </a:rPr>
              <a:t>　→自動運転のベース車両にする</a:t>
            </a:r>
          </a:p>
        </p:txBody>
      </p:sp>
    </p:spTree>
    <p:extLst>
      <p:ext uri="{BB962C8B-B14F-4D97-AF65-F5344CB8AC3E}">
        <p14:creationId xmlns:p14="http://schemas.microsoft.com/office/powerpoint/2010/main" val="47275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7CA64F-9EEF-7381-3135-9295EE8CA290}"/>
              </a:ext>
            </a:extLst>
          </p:cNvPr>
          <p:cNvSpPr txBox="1"/>
          <p:nvPr/>
        </p:nvSpPr>
        <p:spPr>
          <a:xfrm>
            <a:off x="3242663" y="326065"/>
            <a:ext cx="593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そもそもブラシレス・モータとは？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52A07D5-BA47-73EA-EADB-34C060E9489B}"/>
              </a:ext>
            </a:extLst>
          </p:cNvPr>
          <p:cNvSpPr txBox="1"/>
          <p:nvPr/>
        </p:nvSpPr>
        <p:spPr>
          <a:xfrm>
            <a:off x="482007" y="4441904"/>
            <a:ext cx="2048541" cy="37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highlight>
                  <a:srgbClr val="C0C0C0"/>
                </a:highlight>
              </a:rPr>
              <a:t>使われている場所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6DC65E-3186-CBED-C295-8EB3C0E68D43}"/>
              </a:ext>
            </a:extLst>
          </p:cNvPr>
          <p:cNvSpPr txBox="1"/>
          <p:nvPr/>
        </p:nvSpPr>
        <p:spPr>
          <a:xfrm>
            <a:off x="470271" y="891642"/>
            <a:ext cx="234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highlight>
                  <a:srgbClr val="C0C0C0"/>
                </a:highlight>
              </a:rPr>
              <a:t>どんなモータなの？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D55ED3-B6E8-4FDD-0FEE-3C8C61B4A6C1}"/>
              </a:ext>
            </a:extLst>
          </p:cNvPr>
          <p:cNvSpPr txBox="1"/>
          <p:nvPr/>
        </p:nvSpPr>
        <p:spPr>
          <a:xfrm>
            <a:off x="1580706" y="3721603"/>
            <a:ext cx="301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/>
              <a:t>（</a:t>
            </a:r>
            <a:r>
              <a:rPr kumimoji="1" lang="en-US" altLang="ja-JP" u="sng"/>
              <a:t>a</a:t>
            </a:r>
            <a:r>
              <a:rPr kumimoji="1" lang="ja-JP" altLang="en-US" u="sng"/>
              <a:t>）</a:t>
            </a:r>
            <a:r>
              <a:rPr kumimoji="1" lang="en-US" altLang="ja-JP" u="sng"/>
              <a:t>DC</a:t>
            </a:r>
            <a:r>
              <a:rPr kumimoji="1" lang="ja-JP" altLang="en-US" u="sng"/>
              <a:t>ブラシ付きモータ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38D53AC-F329-90B1-822C-F6B9C68ED61F}"/>
              </a:ext>
            </a:extLst>
          </p:cNvPr>
          <p:cNvSpPr/>
          <p:nvPr/>
        </p:nvSpPr>
        <p:spPr>
          <a:xfrm>
            <a:off x="1021558" y="2338798"/>
            <a:ext cx="1317605" cy="517451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ミニ</a:t>
            </a:r>
            <a:r>
              <a:rPr kumimoji="1" lang="en-US" altLang="ja-JP" sz="1600"/>
              <a:t>4</a:t>
            </a:r>
            <a:r>
              <a:rPr kumimoji="1" lang="ja-JP" altLang="en-US" sz="1600"/>
              <a:t>駆のモータとか</a:t>
            </a:r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D18EFBA8-E748-79C0-8EB2-6BF06EC8F25A}"/>
              </a:ext>
            </a:extLst>
          </p:cNvPr>
          <p:cNvSpPr/>
          <p:nvPr/>
        </p:nvSpPr>
        <p:spPr>
          <a:xfrm>
            <a:off x="2452577" y="2759820"/>
            <a:ext cx="1247554" cy="800986"/>
          </a:xfrm>
          <a:prstGeom prst="cube">
            <a:avLst>
              <a:gd name="adj" fmla="val 12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モータ</a:t>
            </a:r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E0C1349C-B3E6-90ED-DB9E-6ECD9DE7B186}"/>
              </a:ext>
            </a:extLst>
          </p:cNvPr>
          <p:cNvSpPr/>
          <p:nvPr/>
        </p:nvSpPr>
        <p:spPr>
          <a:xfrm>
            <a:off x="3930503" y="2759820"/>
            <a:ext cx="889593" cy="800986"/>
          </a:xfrm>
          <a:prstGeom prst="cube">
            <a:avLst>
              <a:gd name="adj" fmla="val 12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電池</a:t>
            </a:r>
          </a:p>
        </p:txBody>
      </p: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F2E5A8FC-7F27-53F2-D1AE-C8DD1D69A91A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16200000" flipH="1">
            <a:off x="1889184" y="2647426"/>
            <a:ext cx="354570" cy="7722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89B3A46-36D1-8434-0B38-DDB2A0535E78}"/>
              </a:ext>
            </a:extLst>
          </p:cNvPr>
          <p:cNvCxnSpPr/>
          <p:nvPr/>
        </p:nvCxnSpPr>
        <p:spPr>
          <a:xfrm>
            <a:off x="3700131" y="2968927"/>
            <a:ext cx="2303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7C4F04B-62D6-0E6A-CE81-C55CB586EBE4}"/>
              </a:ext>
            </a:extLst>
          </p:cNvPr>
          <p:cNvCxnSpPr/>
          <p:nvPr/>
        </p:nvCxnSpPr>
        <p:spPr>
          <a:xfrm>
            <a:off x="3700131" y="3302080"/>
            <a:ext cx="23037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BD01B2EA-B7A1-435B-FC7A-5DDD762D58CE}"/>
              </a:ext>
            </a:extLst>
          </p:cNvPr>
          <p:cNvSpPr/>
          <p:nvPr/>
        </p:nvSpPr>
        <p:spPr>
          <a:xfrm>
            <a:off x="3090196" y="1641410"/>
            <a:ext cx="1506613" cy="52007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電池をつなぐだけで回る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FAFCAFA-988A-88E1-6011-289E65821A58}"/>
              </a:ext>
            </a:extLst>
          </p:cNvPr>
          <p:cNvSpPr txBox="1"/>
          <p:nvPr/>
        </p:nvSpPr>
        <p:spPr>
          <a:xfrm>
            <a:off x="7233683" y="3721603"/>
            <a:ext cx="324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/>
              <a:t>（</a:t>
            </a:r>
            <a:r>
              <a:rPr kumimoji="1" lang="en-US" altLang="ja-JP" u="sng"/>
              <a:t>b</a:t>
            </a:r>
            <a:r>
              <a:rPr kumimoji="1" lang="ja-JP" altLang="en-US" u="sng"/>
              <a:t>）</a:t>
            </a:r>
            <a:r>
              <a:rPr kumimoji="1" lang="en-US" altLang="ja-JP" u="sng"/>
              <a:t>DC</a:t>
            </a:r>
            <a:r>
              <a:rPr kumimoji="1" lang="ja-JP" altLang="en-US" u="sng"/>
              <a:t>ブラシレス・モータ</a:t>
            </a:r>
          </a:p>
        </p:txBody>
      </p:sp>
      <p:cxnSp>
        <p:nvCxnSpPr>
          <p:cNvPr id="21" name="コネクタ: カギ線 20">
            <a:extLst>
              <a:ext uri="{FF2B5EF4-FFF2-40B4-BE49-F238E27FC236}">
                <a16:creationId xmlns:a16="http://schemas.microsoft.com/office/drawing/2014/main" id="{A1DEEB60-1EB7-8944-8CBD-9BBB559574B6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2903358" y="1901448"/>
            <a:ext cx="186838" cy="854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直方体 21">
            <a:extLst>
              <a:ext uri="{FF2B5EF4-FFF2-40B4-BE49-F238E27FC236}">
                <a16:creationId xmlns:a16="http://schemas.microsoft.com/office/drawing/2014/main" id="{6477ECE0-0E97-F82E-28FA-7535800D9F16}"/>
              </a:ext>
            </a:extLst>
          </p:cNvPr>
          <p:cNvSpPr/>
          <p:nvPr/>
        </p:nvSpPr>
        <p:spPr>
          <a:xfrm>
            <a:off x="6539024" y="2772131"/>
            <a:ext cx="1481470" cy="800986"/>
          </a:xfrm>
          <a:prstGeom prst="cube">
            <a:avLst>
              <a:gd name="adj" fmla="val 12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ブラシレス</a:t>
            </a:r>
            <a:br>
              <a:rPr kumimoji="1" lang="en-US" altLang="ja-JP"/>
            </a:br>
            <a:r>
              <a:rPr kumimoji="1" lang="ja-JP" altLang="en-US"/>
              <a:t>・モータ</a:t>
            </a:r>
          </a:p>
        </p:txBody>
      </p:sp>
      <p:sp>
        <p:nvSpPr>
          <p:cNvPr id="23" name="直方体 22">
            <a:extLst>
              <a:ext uri="{FF2B5EF4-FFF2-40B4-BE49-F238E27FC236}">
                <a16:creationId xmlns:a16="http://schemas.microsoft.com/office/drawing/2014/main" id="{B2DD90A6-BF88-7C4C-2F11-8C7560819977}"/>
              </a:ext>
            </a:extLst>
          </p:cNvPr>
          <p:cNvSpPr/>
          <p:nvPr/>
        </p:nvSpPr>
        <p:spPr>
          <a:xfrm>
            <a:off x="10139915" y="2756276"/>
            <a:ext cx="889593" cy="800986"/>
          </a:xfrm>
          <a:prstGeom prst="cube">
            <a:avLst>
              <a:gd name="adj" fmla="val 12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電池</a:t>
            </a:r>
          </a:p>
        </p:txBody>
      </p:sp>
      <p:sp>
        <p:nvSpPr>
          <p:cNvPr id="25" name="直方体 24">
            <a:extLst>
              <a:ext uri="{FF2B5EF4-FFF2-40B4-BE49-F238E27FC236}">
                <a16:creationId xmlns:a16="http://schemas.microsoft.com/office/drawing/2014/main" id="{3F12B582-A353-DEF7-AC8F-A908E44F74C9}"/>
              </a:ext>
            </a:extLst>
          </p:cNvPr>
          <p:cNvSpPr/>
          <p:nvPr/>
        </p:nvSpPr>
        <p:spPr>
          <a:xfrm>
            <a:off x="8406810" y="2756276"/>
            <a:ext cx="1417676" cy="816841"/>
          </a:xfrm>
          <a:prstGeom prst="cube">
            <a:avLst>
              <a:gd name="adj" fmla="val 14587"/>
            </a:avLst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インバータ</a:t>
            </a:r>
            <a:br>
              <a:rPr kumimoji="1" lang="en-US" altLang="ja-JP" sz="1600" dirty="0"/>
            </a:br>
            <a:r>
              <a:rPr kumimoji="1" lang="ja-JP" altLang="en-US" sz="1600" dirty="0"/>
              <a:t>・ボード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6622704A-84AB-7220-EC3C-CA0AE71AA66D}"/>
              </a:ext>
            </a:extLst>
          </p:cNvPr>
          <p:cNvCxnSpPr>
            <a:cxnSpLocks/>
          </p:cNvCxnSpPr>
          <p:nvPr/>
        </p:nvCxnSpPr>
        <p:spPr>
          <a:xfrm>
            <a:off x="8020493" y="2981238"/>
            <a:ext cx="3863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BCFC49AA-37D0-5EA9-AFD0-85CD84567CE3}"/>
              </a:ext>
            </a:extLst>
          </p:cNvPr>
          <p:cNvCxnSpPr>
            <a:cxnSpLocks/>
          </p:cNvCxnSpPr>
          <p:nvPr/>
        </p:nvCxnSpPr>
        <p:spPr>
          <a:xfrm>
            <a:off x="8020493" y="3314391"/>
            <a:ext cx="386317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D1FBFC48-19E0-789B-1510-B8DD69AF65CF}"/>
              </a:ext>
            </a:extLst>
          </p:cNvPr>
          <p:cNvCxnSpPr>
            <a:cxnSpLocks/>
          </p:cNvCxnSpPr>
          <p:nvPr/>
        </p:nvCxnSpPr>
        <p:spPr>
          <a:xfrm>
            <a:off x="9824486" y="2992682"/>
            <a:ext cx="3154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E266F628-7073-949D-BE2C-A551434877D8}"/>
              </a:ext>
            </a:extLst>
          </p:cNvPr>
          <p:cNvCxnSpPr>
            <a:cxnSpLocks/>
          </p:cNvCxnSpPr>
          <p:nvPr/>
        </p:nvCxnSpPr>
        <p:spPr>
          <a:xfrm>
            <a:off x="9824486" y="3325835"/>
            <a:ext cx="315429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直方体 36">
            <a:extLst>
              <a:ext uri="{FF2B5EF4-FFF2-40B4-BE49-F238E27FC236}">
                <a16:creationId xmlns:a16="http://schemas.microsoft.com/office/drawing/2014/main" id="{B4BE7D94-B018-8A0C-831E-E98AA020E4A3}"/>
              </a:ext>
            </a:extLst>
          </p:cNvPr>
          <p:cNvSpPr/>
          <p:nvPr/>
        </p:nvSpPr>
        <p:spPr>
          <a:xfrm>
            <a:off x="8406810" y="1612132"/>
            <a:ext cx="1417676" cy="1023785"/>
          </a:xfrm>
          <a:prstGeom prst="cube">
            <a:avLst>
              <a:gd name="adj" fmla="val 1043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ja-JP" sz="1600"/>
          </a:p>
          <a:p>
            <a:pPr algn="ctr"/>
            <a:endParaRPr lang="en-US" altLang="ja-JP" sz="1600"/>
          </a:p>
          <a:p>
            <a:pPr algn="ctr"/>
            <a:r>
              <a:rPr kumimoji="1" lang="ja-JP" altLang="en-US" sz="1600"/>
              <a:t>マイコン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8AD03802-9F37-37E4-572C-AC58F3540FDC}"/>
              </a:ext>
            </a:extLst>
          </p:cNvPr>
          <p:cNvSpPr/>
          <p:nvPr/>
        </p:nvSpPr>
        <p:spPr>
          <a:xfrm>
            <a:off x="6361814" y="1396702"/>
            <a:ext cx="1747283" cy="52007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モータに送る</a:t>
            </a:r>
            <a:br>
              <a:rPr kumimoji="1" lang="en-US" altLang="ja-JP" sz="1600"/>
            </a:br>
            <a:r>
              <a:rPr kumimoji="1" lang="ja-JP" altLang="en-US" sz="1600"/>
              <a:t>電流を制御する</a:t>
            </a:r>
          </a:p>
        </p:txBody>
      </p: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BDB3FCA7-5CD5-46A0-4B79-187C13C825AC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7655777" y="1927965"/>
            <a:ext cx="868327" cy="59984"/>
          </a:xfrm>
          <a:prstGeom prst="bentConnector3">
            <a:avLst>
              <a:gd name="adj1" fmla="val -177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D073148-451F-3833-3762-F6E9FF731831}"/>
              </a:ext>
            </a:extLst>
          </p:cNvPr>
          <p:cNvCxnSpPr>
            <a:cxnSpLocks/>
          </p:cNvCxnSpPr>
          <p:nvPr/>
        </p:nvCxnSpPr>
        <p:spPr>
          <a:xfrm flipV="1">
            <a:off x="9175224" y="2635917"/>
            <a:ext cx="0" cy="23904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8953DBC-C6F4-CB0B-EC4C-FC2230BF589D}"/>
              </a:ext>
            </a:extLst>
          </p:cNvPr>
          <p:cNvSpPr txBox="1"/>
          <p:nvPr/>
        </p:nvSpPr>
        <p:spPr>
          <a:xfrm>
            <a:off x="1169576" y="4915337"/>
            <a:ext cx="773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・エアコンの室外機</a:t>
            </a:r>
            <a:endParaRPr kumimoji="1" lang="en-US" altLang="ja-JP"/>
          </a:p>
          <a:p>
            <a:r>
              <a:rPr lang="ja-JP" altLang="en-US"/>
              <a:t>・冷蔵庫のコンプレッサ</a:t>
            </a:r>
            <a:endParaRPr lang="en-US" altLang="ja-JP"/>
          </a:p>
          <a:p>
            <a:r>
              <a:rPr kumimoji="1" lang="ja-JP" altLang="en-US"/>
              <a:t>・洗濯機のドラム用モータ</a:t>
            </a:r>
            <a:endParaRPr kumimoji="1" lang="en-US" altLang="ja-JP"/>
          </a:p>
          <a:p>
            <a:r>
              <a:rPr lang="ja-JP" altLang="en-US"/>
              <a:t>・パソコンの中の冷却ファン</a:t>
            </a:r>
            <a:endParaRPr kumimoji="1" lang="ja-JP" altLang="en-US"/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3C0B6C4C-A861-765F-302A-428BE714092D}"/>
              </a:ext>
            </a:extLst>
          </p:cNvPr>
          <p:cNvSpPr/>
          <p:nvPr/>
        </p:nvSpPr>
        <p:spPr>
          <a:xfrm>
            <a:off x="8524104" y="1773097"/>
            <a:ext cx="1148316" cy="429703"/>
          </a:xfrm>
          <a:prstGeom prst="round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400"/>
              <a:t>制御</a:t>
            </a:r>
            <a:br>
              <a:rPr kumimoji="1" lang="en-US" altLang="ja-JP" sz="1400"/>
            </a:br>
            <a:r>
              <a:rPr kumimoji="1" lang="ja-JP" altLang="en-US" sz="1400"/>
              <a:t>プログラム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A4E031E-355D-6D4D-6D49-E8BB97295E4E}"/>
              </a:ext>
            </a:extLst>
          </p:cNvPr>
          <p:cNvSpPr txBox="1"/>
          <p:nvPr/>
        </p:nvSpPr>
        <p:spPr>
          <a:xfrm>
            <a:off x="6539024" y="4040372"/>
            <a:ext cx="5277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速度やトルクなどを制御できる</a:t>
            </a:r>
          </a:p>
          <a:p>
            <a:r>
              <a:rPr kumimoji="1" lang="ja-JP" altLang="en-US" sz="1400"/>
              <a:t>一方で，ただ回すだけでもマイコンによる制御が必要</a:t>
            </a:r>
            <a:br>
              <a:rPr kumimoji="1" lang="en-US" altLang="ja-JP"/>
            </a:br>
            <a:endParaRPr kumimoji="1" lang="ja-JP" altLang="en-US"/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63F858E5-5BF7-6281-B027-B1D4CC1A7887}"/>
              </a:ext>
            </a:extLst>
          </p:cNvPr>
          <p:cNvSpPr/>
          <p:nvPr/>
        </p:nvSpPr>
        <p:spPr>
          <a:xfrm>
            <a:off x="10388681" y="1978597"/>
            <a:ext cx="1236922" cy="60487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電流を</a:t>
            </a:r>
            <a:br>
              <a:rPr kumimoji="1" lang="en-US" altLang="ja-JP"/>
            </a:br>
            <a:r>
              <a:rPr kumimoji="1" lang="ja-JP" altLang="en-US"/>
              <a:t>増幅する</a:t>
            </a:r>
          </a:p>
        </p:txBody>
      </p:sp>
      <p:cxnSp>
        <p:nvCxnSpPr>
          <p:cNvPr id="75" name="コネクタ: カギ線 74">
            <a:extLst>
              <a:ext uri="{FF2B5EF4-FFF2-40B4-BE49-F238E27FC236}">
                <a16:creationId xmlns:a16="http://schemas.microsoft.com/office/drawing/2014/main" id="{A6370F43-CDDC-3459-CAFF-5EC7E99D1593}"/>
              </a:ext>
            </a:extLst>
          </p:cNvPr>
          <p:cNvCxnSpPr/>
          <p:nvPr/>
        </p:nvCxnSpPr>
        <p:spPr>
          <a:xfrm rot="10800000" flipV="1">
            <a:off x="9441713" y="2583471"/>
            <a:ext cx="1892595" cy="1138131"/>
          </a:xfrm>
          <a:prstGeom prst="bentConnector3">
            <a:avLst>
              <a:gd name="adj1" fmla="val -168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FBE3AF62-A909-F99C-8681-DF2274404180}"/>
              </a:ext>
            </a:extLst>
          </p:cNvPr>
          <p:cNvCxnSpPr/>
          <p:nvPr/>
        </p:nvCxnSpPr>
        <p:spPr>
          <a:xfrm flipV="1">
            <a:off x="9443041" y="3573117"/>
            <a:ext cx="0" cy="148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四角形: 1 つの角を切り取る 78">
            <a:extLst>
              <a:ext uri="{FF2B5EF4-FFF2-40B4-BE49-F238E27FC236}">
                <a16:creationId xmlns:a16="http://schemas.microsoft.com/office/drawing/2014/main" id="{829A63B1-FA6B-1D18-B7C1-57254575063E}"/>
              </a:ext>
            </a:extLst>
          </p:cNvPr>
          <p:cNvSpPr/>
          <p:nvPr/>
        </p:nvSpPr>
        <p:spPr>
          <a:xfrm>
            <a:off x="9441713" y="891642"/>
            <a:ext cx="2147456" cy="461666"/>
          </a:xfrm>
          <a:prstGeom prst="snip1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https://evcart.xsrv.jp/whats/cq_motor/</a:t>
            </a:r>
            <a:endParaRPr kumimoji="1" lang="ja-JP" altLang="en-US" sz="120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70B0ECF-0442-7E38-EC10-D97B27B6603F}"/>
              </a:ext>
            </a:extLst>
          </p:cNvPr>
          <p:cNvSpPr/>
          <p:nvPr/>
        </p:nvSpPr>
        <p:spPr>
          <a:xfrm>
            <a:off x="3477841" y="2304390"/>
            <a:ext cx="734531" cy="27103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直流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0AC7459-1D72-063E-3B6D-BF82DE62377A}"/>
              </a:ext>
            </a:extLst>
          </p:cNvPr>
          <p:cNvCxnSpPr>
            <a:stCxn id="4" idx="2"/>
          </p:cNvCxnSpPr>
          <p:nvPr/>
        </p:nvCxnSpPr>
        <p:spPr>
          <a:xfrm flipH="1">
            <a:off x="3845106" y="2575427"/>
            <a:ext cx="1" cy="39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9CDBFEF7-83C7-27C9-F3C5-212CF8CF0393}"/>
              </a:ext>
            </a:extLst>
          </p:cNvPr>
          <p:cNvSpPr/>
          <p:nvPr/>
        </p:nvSpPr>
        <p:spPr>
          <a:xfrm>
            <a:off x="6361814" y="2100027"/>
            <a:ext cx="1677727" cy="48344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マイコンから</a:t>
            </a:r>
            <a:br>
              <a:rPr lang="en-US" altLang="ja-JP" sz="1600"/>
            </a:br>
            <a:r>
              <a:rPr lang="ja-JP" altLang="en-US" sz="1600"/>
              <a:t>制御された交流</a:t>
            </a:r>
            <a:endParaRPr kumimoji="1" lang="ja-JP" altLang="en-US" sz="1600"/>
          </a:p>
        </p:txBody>
      </p:sp>
      <p:cxnSp>
        <p:nvCxnSpPr>
          <p:cNvPr id="24" name="コネクタ: カギ線 23">
            <a:extLst>
              <a:ext uri="{FF2B5EF4-FFF2-40B4-BE49-F238E27FC236}">
                <a16:creationId xmlns:a16="http://schemas.microsoft.com/office/drawing/2014/main" id="{1B2E9150-E468-B7B9-6F8F-97173B31437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8039541" y="2341747"/>
            <a:ext cx="204347" cy="6271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01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四角形: 1 つの角を切り取る 22">
            <a:extLst>
              <a:ext uri="{FF2B5EF4-FFF2-40B4-BE49-F238E27FC236}">
                <a16:creationId xmlns:a16="http://schemas.microsoft.com/office/drawing/2014/main" id="{D492C003-1DA0-37E7-4F7F-0E8F47768719}"/>
              </a:ext>
            </a:extLst>
          </p:cNvPr>
          <p:cNvSpPr/>
          <p:nvPr/>
        </p:nvSpPr>
        <p:spPr>
          <a:xfrm>
            <a:off x="6380017" y="1035275"/>
            <a:ext cx="2147456" cy="461666"/>
          </a:xfrm>
          <a:prstGeom prst="snip1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https://www.youtube.com/watch?v=pf8ol_Z3MrQ</a:t>
            </a:r>
            <a:endParaRPr kumimoji="1" lang="ja-JP" altLang="en-US" sz="12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87C72E-BD10-3102-CEE5-7BA8CAEFC494}"/>
              </a:ext>
            </a:extLst>
          </p:cNvPr>
          <p:cNvSpPr txBox="1"/>
          <p:nvPr/>
        </p:nvSpPr>
        <p:spPr>
          <a:xfrm>
            <a:off x="983673" y="367146"/>
            <a:ext cx="10037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ブラシレス・モータ＆インバータ・キット</a:t>
            </a:r>
            <a:r>
              <a:rPr kumimoji="1" lang="en-US" altLang="ja-JP" sz="2400" b="1"/>
              <a:t>2</a:t>
            </a:r>
            <a:r>
              <a:rPr kumimoji="1" lang="ja-JP" altLang="en-US" sz="2400" b="1"/>
              <a:t>　</a:t>
            </a:r>
            <a:r>
              <a:rPr kumimoji="1" lang="ja-JP" altLang="en-US" sz="2400"/>
              <a:t>システム全体の構成</a:t>
            </a:r>
          </a:p>
        </p:txBody>
      </p:sp>
      <p:sp>
        <p:nvSpPr>
          <p:cNvPr id="3" name="直方体 2">
            <a:extLst>
              <a:ext uri="{FF2B5EF4-FFF2-40B4-BE49-F238E27FC236}">
                <a16:creationId xmlns:a16="http://schemas.microsoft.com/office/drawing/2014/main" id="{5D33C827-AF3A-A4DA-1146-10488A0FBA6B}"/>
              </a:ext>
            </a:extLst>
          </p:cNvPr>
          <p:cNvSpPr/>
          <p:nvPr/>
        </p:nvSpPr>
        <p:spPr>
          <a:xfrm>
            <a:off x="547254" y="1877291"/>
            <a:ext cx="6026727" cy="4052453"/>
          </a:xfrm>
          <a:prstGeom prst="cube">
            <a:avLst>
              <a:gd name="adj" fmla="val 69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直方体 3">
            <a:extLst>
              <a:ext uri="{FF2B5EF4-FFF2-40B4-BE49-F238E27FC236}">
                <a16:creationId xmlns:a16="http://schemas.microsoft.com/office/drawing/2014/main" id="{AD3E2BE3-1CBA-172C-8E49-7FC4D1696C55}"/>
              </a:ext>
            </a:extLst>
          </p:cNvPr>
          <p:cNvSpPr/>
          <p:nvPr/>
        </p:nvSpPr>
        <p:spPr>
          <a:xfrm>
            <a:off x="748147" y="2285999"/>
            <a:ext cx="3879271" cy="3262746"/>
          </a:xfrm>
          <a:prstGeom prst="cube">
            <a:avLst>
              <a:gd name="adj" fmla="val 83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F35F1D-DB40-CC27-29F1-A9D397348286}"/>
              </a:ext>
            </a:extLst>
          </p:cNvPr>
          <p:cNvSpPr txBox="1"/>
          <p:nvPr/>
        </p:nvSpPr>
        <p:spPr>
          <a:xfrm>
            <a:off x="1752600" y="5548745"/>
            <a:ext cx="287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STM32</a:t>
            </a:r>
            <a:r>
              <a:rPr kumimoji="1" lang="ja-JP" altLang="en-US"/>
              <a:t>マイコン・ボード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7CF4A62-4EF7-3C96-6EB1-54B819ACC005}"/>
              </a:ext>
            </a:extLst>
          </p:cNvPr>
          <p:cNvSpPr txBox="1"/>
          <p:nvPr/>
        </p:nvSpPr>
        <p:spPr>
          <a:xfrm>
            <a:off x="3747654" y="5957453"/>
            <a:ext cx="28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CQ</a:t>
            </a:r>
            <a:r>
              <a:rPr kumimoji="1" lang="ja-JP" altLang="en-US"/>
              <a:t>インバータ・キット</a:t>
            </a:r>
            <a:r>
              <a:rPr kumimoji="1" lang="en-US" altLang="ja-JP"/>
              <a:t>2</a:t>
            </a:r>
          </a:p>
          <a:p>
            <a:r>
              <a:rPr lang="ja-JP" altLang="en-US"/>
              <a:t>（</a:t>
            </a:r>
            <a:r>
              <a:rPr kumimoji="1" lang="ja-JP" altLang="en-US"/>
              <a:t>ドライバ・ボード）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447A272-3D4B-AD72-93F1-70A368D63D6E}"/>
              </a:ext>
            </a:extLst>
          </p:cNvPr>
          <p:cNvSpPr/>
          <p:nvPr/>
        </p:nvSpPr>
        <p:spPr>
          <a:xfrm>
            <a:off x="1073727" y="3318164"/>
            <a:ext cx="2757055" cy="14478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ファームウェア</a:t>
            </a:r>
            <a:endParaRPr kumimoji="1" lang="en-US" altLang="ja-JP"/>
          </a:p>
          <a:p>
            <a:pPr algn="ctr"/>
            <a:r>
              <a:rPr kumimoji="1" lang="ja-JP" altLang="en-US"/>
              <a:t>（</a:t>
            </a:r>
            <a:r>
              <a:rPr kumimoji="1" lang="en-US" altLang="ja-JP"/>
              <a:t>C/C++</a:t>
            </a:r>
            <a:r>
              <a:rPr kumimoji="1" lang="ja-JP" altLang="en-US"/>
              <a:t>）</a:t>
            </a:r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A017AE17-346D-A346-DFE3-393839FC6670}"/>
              </a:ext>
            </a:extLst>
          </p:cNvPr>
          <p:cNvSpPr/>
          <p:nvPr/>
        </p:nvSpPr>
        <p:spPr>
          <a:xfrm>
            <a:off x="4738255" y="4329545"/>
            <a:ext cx="1468581" cy="1219200"/>
          </a:xfrm>
          <a:prstGeom prst="cube">
            <a:avLst>
              <a:gd name="adj" fmla="val 1050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MOSFET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6AE4D9C-27A7-4EB2-E4D5-4D5095CF5067}"/>
              </a:ext>
            </a:extLst>
          </p:cNvPr>
          <p:cNvSpPr txBox="1"/>
          <p:nvPr/>
        </p:nvSpPr>
        <p:spPr>
          <a:xfrm>
            <a:off x="4883727" y="5548745"/>
            <a:ext cx="143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駆動用回路</a:t>
            </a:r>
          </a:p>
        </p:txBody>
      </p:sp>
      <p:sp>
        <p:nvSpPr>
          <p:cNvPr id="11" name="直方体 10">
            <a:extLst>
              <a:ext uri="{FF2B5EF4-FFF2-40B4-BE49-F238E27FC236}">
                <a16:creationId xmlns:a16="http://schemas.microsoft.com/office/drawing/2014/main" id="{86652927-94C9-E33E-D102-E6CE3EF65354}"/>
              </a:ext>
            </a:extLst>
          </p:cNvPr>
          <p:cNvSpPr/>
          <p:nvPr/>
        </p:nvSpPr>
        <p:spPr>
          <a:xfrm>
            <a:off x="7287491" y="3654137"/>
            <a:ext cx="3435927" cy="2223654"/>
          </a:xfrm>
          <a:prstGeom prst="cube">
            <a:avLst>
              <a:gd name="adj" fmla="val 10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2B35E62-71C9-53FF-5D27-366235DC8DC5}"/>
              </a:ext>
            </a:extLst>
          </p:cNvPr>
          <p:cNvSpPr txBox="1"/>
          <p:nvPr/>
        </p:nvSpPr>
        <p:spPr>
          <a:xfrm>
            <a:off x="8250382" y="5877791"/>
            <a:ext cx="259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CQ</a:t>
            </a:r>
            <a:r>
              <a:rPr kumimoji="1" lang="ja-JP" altLang="en-US"/>
              <a:t>ブラシレス・モータ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A6B92A5F-4D5C-C2F3-2072-E323068B2309}"/>
              </a:ext>
            </a:extLst>
          </p:cNvPr>
          <p:cNvSpPr/>
          <p:nvPr/>
        </p:nvSpPr>
        <p:spPr>
          <a:xfrm>
            <a:off x="7897089" y="2912917"/>
            <a:ext cx="2826329" cy="581891"/>
          </a:xfrm>
          <a:prstGeom prst="wedgeRoundRectCallout">
            <a:avLst>
              <a:gd name="adj1" fmla="val -21323"/>
              <a:gd name="adj2" fmla="val 9227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②手巻きで作る</a:t>
            </a:r>
          </a:p>
          <a:p>
            <a:pPr algn="ctr"/>
            <a:r>
              <a:rPr kumimoji="1" lang="ja-JP" altLang="en-US"/>
              <a:t>（巻き方で特性が変化）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0E4065A-250F-9C10-25DC-BE12EF708C04}"/>
              </a:ext>
            </a:extLst>
          </p:cNvPr>
          <p:cNvCxnSpPr>
            <a:cxnSpLocks/>
            <a:stCxn id="9" idx="4"/>
          </p:cNvCxnSpPr>
          <p:nvPr/>
        </p:nvCxnSpPr>
        <p:spPr>
          <a:xfrm flipV="1">
            <a:off x="6078735" y="4987636"/>
            <a:ext cx="1208756" cy="15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42A7600-BA1E-5279-9CF7-FDE3247961D1}"/>
              </a:ext>
            </a:extLst>
          </p:cNvPr>
          <p:cNvCxnSpPr/>
          <p:nvPr/>
        </p:nvCxnSpPr>
        <p:spPr>
          <a:xfrm flipH="1">
            <a:off x="4343400" y="5003196"/>
            <a:ext cx="3948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F546354-DFA6-0308-43EA-938E65266A54}"/>
              </a:ext>
            </a:extLst>
          </p:cNvPr>
          <p:cNvSpPr/>
          <p:nvPr/>
        </p:nvSpPr>
        <p:spPr>
          <a:xfrm>
            <a:off x="4191000" y="1413165"/>
            <a:ext cx="2355273" cy="318379"/>
          </a:xfrm>
          <a:prstGeom prst="wedgeRoundRectCallout">
            <a:avLst>
              <a:gd name="adj1" fmla="val -19261"/>
              <a:gd name="adj2" fmla="val 1604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①はんだ付けで作る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14B9DA10-C18E-44C1-4F64-E1FD1A8DD348}"/>
              </a:ext>
            </a:extLst>
          </p:cNvPr>
          <p:cNvSpPr/>
          <p:nvPr/>
        </p:nvSpPr>
        <p:spPr>
          <a:xfrm>
            <a:off x="1219201" y="2214393"/>
            <a:ext cx="2826326" cy="830997"/>
          </a:xfrm>
          <a:prstGeom prst="wedgeRoundRectCallout">
            <a:avLst>
              <a:gd name="adj1" fmla="val -20833"/>
              <a:gd name="adj2" fmla="val 8417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③制御用のソフトウェアをプログラミング</a:t>
            </a:r>
            <a:br>
              <a:rPr kumimoji="1" lang="en-US" altLang="ja-JP"/>
            </a:br>
            <a:r>
              <a:rPr kumimoji="1" lang="ja-JP" altLang="en-US"/>
              <a:t>（サンプル有り）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2AFC236-C9B8-4740-AE98-FADF1C32DD26}"/>
              </a:ext>
            </a:extLst>
          </p:cNvPr>
          <p:cNvSpPr/>
          <p:nvPr/>
        </p:nvSpPr>
        <p:spPr>
          <a:xfrm>
            <a:off x="4964031" y="3517927"/>
            <a:ext cx="1038451" cy="318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ja-JP" altLang="en-US" sz="1600"/>
              <a:t>電流増幅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AD408D2A-42E6-674A-B237-DF614281D48D}"/>
              </a:ext>
            </a:extLst>
          </p:cNvPr>
          <p:cNvCxnSpPr>
            <a:cxnSpLocks/>
          </p:cNvCxnSpPr>
          <p:nvPr/>
        </p:nvCxnSpPr>
        <p:spPr>
          <a:xfrm>
            <a:off x="5472545" y="3836237"/>
            <a:ext cx="0" cy="621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8608833A-EFC0-6BFF-DF7E-E6371C27B59E}"/>
              </a:ext>
            </a:extLst>
          </p:cNvPr>
          <p:cNvSpPr/>
          <p:nvPr/>
        </p:nvSpPr>
        <p:spPr>
          <a:xfrm>
            <a:off x="4724400" y="2402078"/>
            <a:ext cx="1468581" cy="24125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ja-JP" altLang="en-US" sz="1600"/>
              <a:t>電流波形生成</a:t>
            </a:r>
            <a:endParaRPr kumimoji="1" lang="ja-JP" altLang="en-US" sz="1600"/>
          </a:p>
        </p:txBody>
      </p:sp>
      <p:cxnSp>
        <p:nvCxnSpPr>
          <p:cNvPr id="26" name="コネクタ: カギ線 25">
            <a:extLst>
              <a:ext uri="{FF2B5EF4-FFF2-40B4-BE49-F238E27FC236}">
                <a16:creationId xmlns:a16="http://schemas.microsoft.com/office/drawing/2014/main" id="{4B67965A-1510-4C8D-4F03-E8EAEDBD6F9C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4719514" y="2278837"/>
            <a:ext cx="374683" cy="11036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2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A800D07-5CAF-0C04-685A-51B78C1B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27" y="1227950"/>
            <a:ext cx="5985746" cy="51816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4D013D-970F-FF2E-137F-E7D03E539487}"/>
              </a:ext>
            </a:extLst>
          </p:cNvPr>
          <p:cNvSpPr txBox="1"/>
          <p:nvPr/>
        </p:nvSpPr>
        <p:spPr>
          <a:xfrm>
            <a:off x="2959768" y="553453"/>
            <a:ext cx="713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③ 制御用ファームウェアのプログラミング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AD20A2-B2D0-5CC7-B03E-CB56F00EA656}"/>
              </a:ext>
            </a:extLst>
          </p:cNvPr>
          <p:cNvSpPr txBox="1"/>
          <p:nvPr/>
        </p:nvSpPr>
        <p:spPr>
          <a:xfrm>
            <a:off x="267483" y="1227950"/>
            <a:ext cx="5566610" cy="36933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/>
              <a:t>・</a:t>
            </a:r>
            <a:r>
              <a:rPr kumimoji="1" lang="en-US" altLang="ja-JP"/>
              <a:t>Keil Studio</a:t>
            </a:r>
            <a:r>
              <a:rPr kumimoji="1" lang="ja-JP" altLang="en-US"/>
              <a:t>ならパソコンとウェブ・ブラウザが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kumimoji="1" lang="ja-JP" altLang="en-US"/>
              <a:t>あればプログラミングできます</a:t>
            </a:r>
            <a:endParaRPr kumimoji="1" lang="en-US" altLang="ja-JP"/>
          </a:p>
          <a:p>
            <a:endParaRPr lang="en-US" altLang="ja-JP"/>
          </a:p>
          <a:p>
            <a:r>
              <a:rPr lang="ja-JP" altLang="en-US"/>
              <a:t>・マイコン・ボードへのプログラム書き込みは</a:t>
            </a:r>
            <a:endParaRPr lang="en-US" altLang="ja-JP"/>
          </a:p>
          <a:p>
            <a:r>
              <a:rPr lang="ja-JP" altLang="en-US"/>
              <a:t>　ドラッグ＆ドロップするだけです</a:t>
            </a:r>
            <a:endParaRPr lang="en-US" altLang="ja-JP"/>
          </a:p>
          <a:p>
            <a:endParaRPr lang="en-US" altLang="ja-JP"/>
          </a:p>
          <a:p>
            <a:r>
              <a:rPr kumimoji="1" lang="ja-JP" altLang="en-US"/>
              <a:t>・基本は</a:t>
            </a:r>
            <a:r>
              <a:rPr kumimoji="1" lang="en-US" altLang="ja-JP"/>
              <a:t>C</a:t>
            </a:r>
            <a:r>
              <a:rPr kumimoji="1" lang="ja-JP" altLang="en-US"/>
              <a:t>言語でプログラミングします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・サンプルのプログラムを使えばすぐにモータを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kumimoji="1" lang="ja-JP" altLang="en-US"/>
              <a:t>回せます</a:t>
            </a:r>
            <a:endParaRPr kumimoji="1" lang="en-US" altLang="ja-JP"/>
          </a:p>
          <a:p>
            <a:endParaRPr lang="en-US" altLang="ja-JP"/>
          </a:p>
          <a:p>
            <a:r>
              <a:rPr kumimoji="1" lang="ja-JP" altLang="en-US"/>
              <a:t>・正弦波駆動やベクトル制御など高度なモータ制御</a:t>
            </a:r>
            <a:endParaRPr kumimoji="1" lang="en-US" altLang="ja-JP"/>
          </a:p>
          <a:p>
            <a:r>
              <a:rPr lang="ja-JP" altLang="en-US"/>
              <a:t>　</a:t>
            </a:r>
            <a:r>
              <a:rPr kumimoji="1" lang="ja-JP" altLang="en-US"/>
              <a:t>もできます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4C39296-9549-C7B7-F55D-337B9913EE16}"/>
              </a:ext>
            </a:extLst>
          </p:cNvPr>
          <p:cNvSpPr/>
          <p:nvPr/>
        </p:nvSpPr>
        <p:spPr>
          <a:xfrm>
            <a:off x="586007" y="5707855"/>
            <a:ext cx="1378744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矩形波駆動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CF725E-40A6-8B29-0B03-DA95921596C5}"/>
              </a:ext>
            </a:extLst>
          </p:cNvPr>
          <p:cNvSpPr/>
          <p:nvPr/>
        </p:nvSpPr>
        <p:spPr>
          <a:xfrm>
            <a:off x="2270396" y="5707855"/>
            <a:ext cx="1378744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正弦波</a:t>
            </a:r>
            <a:r>
              <a:rPr kumimoji="1" lang="ja-JP" altLang="en-US"/>
              <a:t>駆動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F50B16-73C2-CCA5-A0B3-2149C2DB0A8F}"/>
              </a:ext>
            </a:extLst>
          </p:cNvPr>
          <p:cNvSpPr/>
          <p:nvPr/>
        </p:nvSpPr>
        <p:spPr>
          <a:xfrm>
            <a:off x="3954785" y="5707855"/>
            <a:ext cx="1597819" cy="61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ベクトル制御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6569EEB9-DC88-F6AE-F94C-0243941D5C37}"/>
              </a:ext>
            </a:extLst>
          </p:cNvPr>
          <p:cNvSpPr/>
          <p:nvPr/>
        </p:nvSpPr>
        <p:spPr>
          <a:xfrm>
            <a:off x="4369174" y="5184543"/>
            <a:ext cx="945828" cy="419728"/>
          </a:xfrm>
          <a:prstGeom prst="wedgeRoundRectCallout">
            <a:avLst>
              <a:gd name="adj1" fmla="val -20833"/>
              <a:gd name="adj2" fmla="val 7180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高効率</a:t>
            </a: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201748BC-BE45-3B93-6791-9CF6CE3B4664}"/>
              </a:ext>
            </a:extLst>
          </p:cNvPr>
          <p:cNvSpPr/>
          <p:nvPr/>
        </p:nvSpPr>
        <p:spPr>
          <a:xfrm>
            <a:off x="1964751" y="5886450"/>
            <a:ext cx="30564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AE2ADBE2-0B2E-26BC-C61A-7CD4096D1DE2}"/>
              </a:ext>
            </a:extLst>
          </p:cNvPr>
          <p:cNvSpPr/>
          <p:nvPr/>
        </p:nvSpPr>
        <p:spPr>
          <a:xfrm>
            <a:off x="3649140" y="5872162"/>
            <a:ext cx="30564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D7DCD1C2-F961-8CC8-CE1B-5E790791D88B}"/>
              </a:ext>
            </a:extLst>
          </p:cNvPr>
          <p:cNvSpPr/>
          <p:nvPr/>
        </p:nvSpPr>
        <p:spPr>
          <a:xfrm>
            <a:off x="586007" y="5184543"/>
            <a:ext cx="1599982" cy="401868"/>
          </a:xfrm>
          <a:prstGeom prst="wedgeRoundRectCallout">
            <a:avLst>
              <a:gd name="adj1" fmla="val -20833"/>
              <a:gd name="adj2" fmla="val 7180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分かりやすい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93161F-0BC8-4CAE-BDF8-7B5F53A0BB6B}"/>
              </a:ext>
            </a:extLst>
          </p:cNvPr>
          <p:cNvSpPr txBox="1"/>
          <p:nvPr/>
        </p:nvSpPr>
        <p:spPr>
          <a:xfrm>
            <a:off x="1412870" y="6390857"/>
            <a:ext cx="309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右に行くほどレベルが高くなる</a:t>
            </a:r>
          </a:p>
        </p:txBody>
      </p:sp>
    </p:spTree>
    <p:extLst>
      <p:ext uri="{BB962C8B-B14F-4D97-AF65-F5344CB8AC3E}">
        <p14:creationId xmlns:p14="http://schemas.microsoft.com/office/powerpoint/2010/main" val="87019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5069592F-29B7-D9AA-31ED-746A41B92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1"/>
          <a:stretch/>
        </p:blipFill>
        <p:spPr>
          <a:xfrm rot="10800000">
            <a:off x="7094921" y="745352"/>
            <a:ext cx="4180115" cy="2259105"/>
          </a:xfrm>
          <a:prstGeom prst="rect">
            <a:avLst/>
          </a:prstGeom>
        </p:spPr>
      </p:pic>
      <p:pic>
        <p:nvPicPr>
          <p:cNvPr id="5" name="図 4" descr="ナイフ が含まれている画像&#10;&#10;自動的に生成された説明">
            <a:extLst>
              <a:ext uri="{FF2B5EF4-FFF2-40B4-BE49-F238E27FC236}">
                <a16:creationId xmlns:a16="http://schemas.microsoft.com/office/drawing/2014/main" id="{B281A082-D439-1092-2C36-E756B000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9"/>
          <a:stretch/>
        </p:blipFill>
        <p:spPr>
          <a:xfrm rot="5400000">
            <a:off x="6983449" y="3361817"/>
            <a:ext cx="2574257" cy="235131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5673FB-3971-72D3-CA59-5987B49F6A07}"/>
              </a:ext>
            </a:extLst>
          </p:cNvPr>
          <p:cNvSpPr txBox="1"/>
          <p:nvPr/>
        </p:nvSpPr>
        <p:spPr>
          <a:xfrm>
            <a:off x="7237024" y="2610445"/>
            <a:ext cx="4130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2023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年は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32</a:t>
            </a:r>
            <a:r>
              <a:rPr lang="ja-JP" altLang="en-US" sz="2400" b="1" dirty="0">
                <a:solidFill>
                  <a:srgbClr val="FF0000"/>
                </a:solidFill>
              </a:rPr>
              <a:t>台がエントリー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F960D2-6D17-BA8B-06C2-781CF2BF17F5}"/>
              </a:ext>
            </a:extLst>
          </p:cNvPr>
          <p:cNvSpPr txBox="1"/>
          <p:nvPr/>
        </p:nvSpPr>
        <p:spPr>
          <a:xfrm>
            <a:off x="9551096" y="3669222"/>
            <a:ext cx="1941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天候はあいにくの雨</a:t>
            </a:r>
            <a:r>
              <a:rPr lang="en-US" altLang="ja-JP"/>
              <a:t>…</a:t>
            </a:r>
          </a:p>
          <a:p>
            <a:r>
              <a:rPr kumimoji="1" lang="ja-JP" altLang="en-US"/>
              <a:t>各車 水対策をして</a:t>
            </a:r>
            <a:r>
              <a:rPr kumimoji="1" lang="en-US" altLang="ja-JP"/>
              <a:t>30</a:t>
            </a:r>
            <a:r>
              <a:rPr lang="ja-JP" altLang="en-US"/>
              <a:t>分間</a:t>
            </a:r>
            <a:r>
              <a:rPr kumimoji="1" lang="ja-JP" altLang="en-US"/>
              <a:t>走った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84EE24-7CF7-BF97-406E-1EAFFCBF3F86}"/>
              </a:ext>
            </a:extLst>
          </p:cNvPr>
          <p:cNvSpPr txBox="1"/>
          <p:nvPr/>
        </p:nvSpPr>
        <p:spPr>
          <a:xfrm>
            <a:off x="1797485" y="422186"/>
            <a:ext cx="452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/>
              <a:t>エコラン・レース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9028B3-63F7-6870-3634-A840E5AF5CA0}"/>
              </a:ext>
            </a:extLst>
          </p:cNvPr>
          <p:cNvSpPr txBox="1"/>
          <p:nvPr/>
        </p:nvSpPr>
        <p:spPr>
          <a:xfrm>
            <a:off x="682667" y="1283918"/>
            <a:ext cx="6144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/>
              <a:t>30</a:t>
            </a:r>
            <a:r>
              <a:rPr kumimoji="1" lang="ja-JP" altLang="en-US" sz="2000"/>
              <a:t>分間の走行距離を競うエコランです．</a:t>
            </a:r>
            <a:endParaRPr kumimoji="1" lang="en-US" altLang="ja-JP" sz="2000"/>
          </a:p>
          <a:p>
            <a:r>
              <a:rPr kumimoji="1" lang="ja-JP" altLang="en-US" sz="2000"/>
              <a:t>毎年つくばサーキット（つくば市）で行っています．</a:t>
            </a:r>
            <a:endParaRPr kumimoji="1" lang="en-US" altLang="ja-JP" sz="2000"/>
          </a:p>
        </p:txBody>
      </p:sp>
      <p:pic>
        <p:nvPicPr>
          <p:cNvPr id="11" name="図 10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45E92311-72F7-B54F-1F3F-A7A70D922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8" t="3863" r="8000"/>
          <a:stretch/>
        </p:blipFill>
        <p:spPr>
          <a:xfrm>
            <a:off x="4058433" y="3250346"/>
            <a:ext cx="2674308" cy="257425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8B9738-89A8-EE14-7055-27C0B4C0F679}"/>
              </a:ext>
            </a:extLst>
          </p:cNvPr>
          <p:cNvSpPr txBox="1"/>
          <p:nvPr/>
        </p:nvSpPr>
        <p:spPr>
          <a:xfrm>
            <a:off x="4058433" y="5868444"/>
            <a:ext cx="28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市販の</a:t>
            </a:r>
            <a:r>
              <a:rPr lang="ja-JP" altLang="en-US"/>
              <a:t>鉛バッテリを使う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1F9A416-7756-B4BE-A1C6-1A552952F615}"/>
              </a:ext>
            </a:extLst>
          </p:cNvPr>
          <p:cNvSpPr txBox="1"/>
          <p:nvPr/>
        </p:nvSpPr>
        <p:spPr>
          <a:xfrm>
            <a:off x="682667" y="2123162"/>
            <a:ext cx="591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優勝チームは約</a:t>
            </a:r>
            <a:r>
              <a:rPr lang="en-US" altLang="ja-JP" sz="2000" dirty="0"/>
              <a:t>2km</a:t>
            </a:r>
            <a:r>
              <a:rPr lang="ja-JP" altLang="en-US" sz="2000" dirty="0"/>
              <a:t>のコースを</a:t>
            </a:r>
            <a:r>
              <a:rPr lang="en-US" altLang="ja-JP" sz="2000" dirty="0"/>
              <a:t>9</a:t>
            </a:r>
            <a:r>
              <a:rPr lang="ja-JP" altLang="en-US" sz="2000" dirty="0"/>
              <a:t>周します．</a:t>
            </a:r>
            <a:endParaRPr kumimoji="1" lang="ja-JP" altLang="en-US" sz="2000" dirty="0"/>
          </a:p>
        </p:txBody>
      </p:sp>
      <p:sp>
        <p:nvSpPr>
          <p:cNvPr id="14" name="四角形: 1 つの角を切り取る 13">
            <a:extLst>
              <a:ext uri="{FF2B5EF4-FFF2-40B4-BE49-F238E27FC236}">
                <a16:creationId xmlns:a16="http://schemas.microsoft.com/office/drawing/2014/main" id="{3990714B-610B-B009-A803-2DF6749808F8}"/>
              </a:ext>
            </a:extLst>
          </p:cNvPr>
          <p:cNvSpPr/>
          <p:nvPr/>
        </p:nvSpPr>
        <p:spPr>
          <a:xfrm>
            <a:off x="1105920" y="2550342"/>
            <a:ext cx="5720764" cy="286774"/>
          </a:xfrm>
          <a:prstGeom prst="snip1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https://jevra.jp/assets/docs/2023/race/rd6/2023_evgp_rd6_cqcart_final.pdf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405719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84EE24-7CF7-BF97-406E-1EAFFCBF3F86}"/>
              </a:ext>
            </a:extLst>
          </p:cNvPr>
          <p:cNvSpPr txBox="1"/>
          <p:nvPr/>
        </p:nvSpPr>
        <p:spPr>
          <a:xfrm>
            <a:off x="1797485" y="422186"/>
            <a:ext cx="452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/>
              <a:t>エコラン・レース</a:t>
            </a:r>
            <a:r>
              <a:rPr kumimoji="1" lang="en-US" altLang="ja-JP" sz="3600" b="1"/>
              <a:t>2</a:t>
            </a:r>
            <a:endParaRPr kumimoji="1" lang="ja-JP" altLang="en-US" sz="3600" b="1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9028B3-63F7-6870-3634-A840E5AF5CA0}"/>
              </a:ext>
            </a:extLst>
          </p:cNvPr>
          <p:cNvSpPr txBox="1"/>
          <p:nvPr/>
        </p:nvSpPr>
        <p:spPr>
          <a:xfrm>
            <a:off x="682667" y="1283918"/>
            <a:ext cx="614401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ja-JP" sz="2000"/>
              <a:t>CQ</a:t>
            </a:r>
            <a:r>
              <a:rPr kumimoji="1" lang="ja-JP" altLang="en-US" sz="2000"/>
              <a:t>出版が主体となって毎年開催するつくばサーキットでのレースの他にも，各地の大学や高校さん主体でレースを行っています（</a:t>
            </a:r>
            <a:r>
              <a:rPr kumimoji="1" lang="en-US" altLang="ja-JP" sz="2000"/>
              <a:t>CQ</a:t>
            </a:r>
            <a:r>
              <a:rPr kumimoji="1" lang="ja-JP" altLang="en-US" sz="2000"/>
              <a:t>もサポートします）</a:t>
            </a:r>
          </a:p>
          <a:p>
            <a:r>
              <a:rPr lang="ja-JP" altLang="en-US" sz="2000">
                <a:ea typeface="游ゴシック"/>
              </a:rPr>
              <a:t>　本物のサーキットの他，自動車学校のコースを借りて開催しています．</a:t>
            </a:r>
          </a:p>
        </p:txBody>
      </p:sp>
      <p:sp>
        <p:nvSpPr>
          <p:cNvPr id="14" name="四角形: 1 つの角を切り取る 13">
            <a:extLst>
              <a:ext uri="{FF2B5EF4-FFF2-40B4-BE49-F238E27FC236}">
                <a16:creationId xmlns:a16="http://schemas.microsoft.com/office/drawing/2014/main" id="{3990714B-610B-B009-A803-2DF6749808F8}"/>
              </a:ext>
            </a:extLst>
          </p:cNvPr>
          <p:cNvSpPr/>
          <p:nvPr/>
        </p:nvSpPr>
        <p:spPr>
          <a:xfrm>
            <a:off x="6643830" y="3335040"/>
            <a:ext cx="3654148" cy="286774"/>
          </a:xfrm>
          <a:prstGeom prst="snip1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https://evcart.xsrv.jp/2023/12/14/fukushima/</a:t>
            </a:r>
            <a:endParaRPr kumimoji="1" lang="ja-JP" altLang="en-US" sz="1200"/>
          </a:p>
        </p:txBody>
      </p:sp>
      <p:sp>
        <p:nvSpPr>
          <p:cNvPr id="2" name="四角形: 1 つの角を切り取る 1">
            <a:extLst>
              <a:ext uri="{FF2B5EF4-FFF2-40B4-BE49-F238E27FC236}">
                <a16:creationId xmlns:a16="http://schemas.microsoft.com/office/drawing/2014/main" id="{F43895FC-D1CA-6B0A-F9BF-D2E64911A9BF}"/>
              </a:ext>
            </a:extLst>
          </p:cNvPr>
          <p:cNvSpPr/>
          <p:nvPr/>
        </p:nvSpPr>
        <p:spPr>
          <a:xfrm>
            <a:off x="968012" y="3335040"/>
            <a:ext cx="3654148" cy="286774"/>
          </a:xfrm>
          <a:prstGeom prst="snip1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https://evcart.xsrv.jp/2023/12/06/fukuoka/</a:t>
            </a:r>
            <a:endParaRPr kumimoji="1" lang="ja-JP" altLang="en-US" sz="1200"/>
          </a:p>
        </p:txBody>
      </p:sp>
      <p:pic>
        <p:nvPicPr>
          <p:cNvPr id="10" name="図 9" descr="高速道路を走る車&#10;&#10;中程度の精度で自動的に生成された説明">
            <a:extLst>
              <a:ext uri="{FF2B5EF4-FFF2-40B4-BE49-F238E27FC236}">
                <a16:creationId xmlns:a16="http://schemas.microsoft.com/office/drawing/2014/main" id="{44692A02-D2C3-FFD2-DAAB-D1C1AADCB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12" y="3735419"/>
            <a:ext cx="4681760" cy="230250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255C2D1-545E-0137-626E-F7D7F1B7A257}"/>
              </a:ext>
            </a:extLst>
          </p:cNvPr>
          <p:cNvSpPr txBox="1"/>
          <p:nvPr/>
        </p:nvSpPr>
        <p:spPr>
          <a:xfrm>
            <a:off x="2877633" y="6037924"/>
            <a:ext cx="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solidFill>
                  <a:srgbClr val="FFC000"/>
                </a:solidFill>
              </a:rPr>
              <a:t>九州</a:t>
            </a:r>
            <a:endParaRPr kumimoji="1" lang="ja-JP" altLang="en-US" sz="2400" b="1">
              <a:solidFill>
                <a:srgbClr val="FFC000"/>
              </a:solidFill>
            </a:endParaRPr>
          </a:p>
        </p:txBody>
      </p:sp>
      <p:pic>
        <p:nvPicPr>
          <p:cNvPr id="17" name="図 16" descr="駐車場でバイクに乗っている人たち&#10;&#10;中程度の精度で自動的に生成された説明">
            <a:extLst>
              <a:ext uri="{FF2B5EF4-FFF2-40B4-BE49-F238E27FC236}">
                <a16:creationId xmlns:a16="http://schemas.microsoft.com/office/drawing/2014/main" id="{D64E2A7E-3982-0CBE-ADFD-028D6028C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30" y="3735420"/>
            <a:ext cx="4523524" cy="230250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CFB11DF-A9F9-4500-1C17-B8EBAC23F5C4}"/>
              </a:ext>
            </a:extLst>
          </p:cNvPr>
          <p:cNvSpPr txBox="1"/>
          <p:nvPr/>
        </p:nvSpPr>
        <p:spPr>
          <a:xfrm>
            <a:off x="8474333" y="6024953"/>
            <a:ext cx="86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rgbClr val="FFC000"/>
                </a:solidFill>
              </a:rPr>
              <a:t>東北</a:t>
            </a:r>
          </a:p>
        </p:txBody>
      </p:sp>
    </p:spTree>
    <p:extLst>
      <p:ext uri="{BB962C8B-B14F-4D97-AF65-F5344CB8AC3E}">
        <p14:creationId xmlns:p14="http://schemas.microsoft.com/office/powerpoint/2010/main" val="71616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1 つの角を切り取る 1">
            <a:extLst>
              <a:ext uri="{FF2B5EF4-FFF2-40B4-BE49-F238E27FC236}">
                <a16:creationId xmlns:a16="http://schemas.microsoft.com/office/drawing/2014/main" id="{3AE012A1-9006-D435-0870-9B56EC1102F0}"/>
              </a:ext>
            </a:extLst>
          </p:cNvPr>
          <p:cNvSpPr/>
          <p:nvPr/>
        </p:nvSpPr>
        <p:spPr>
          <a:xfrm>
            <a:off x="7615738" y="6050457"/>
            <a:ext cx="2760925" cy="264194"/>
          </a:xfrm>
          <a:prstGeom prst="snip1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https://fpga.tokyo/20231018/race</a:t>
            </a:r>
            <a:endParaRPr kumimoji="1" lang="ja-JP" altLang="en-US" sz="1200"/>
          </a:p>
        </p:txBody>
      </p:sp>
      <p:pic>
        <p:nvPicPr>
          <p:cNvPr id="4" name="図 3" descr="ダイアグラム, 概略図&#10;&#10;自動的に生成された説明">
            <a:extLst>
              <a:ext uri="{FF2B5EF4-FFF2-40B4-BE49-F238E27FC236}">
                <a16:creationId xmlns:a16="http://schemas.microsoft.com/office/drawing/2014/main" id="{C4FCA519-D205-6510-9316-844AB4328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8" y="1488556"/>
            <a:ext cx="2056694" cy="2742258"/>
          </a:xfrm>
          <a:prstGeom prst="rect">
            <a:avLst/>
          </a:prstGeom>
        </p:spPr>
      </p:pic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7C4FE0FF-8C9D-89FE-2B94-FF577F5EB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06" y="1488556"/>
            <a:ext cx="2056694" cy="2742258"/>
          </a:xfrm>
          <a:prstGeom prst="rect">
            <a:avLst/>
          </a:prstGeom>
        </p:spPr>
      </p:pic>
      <p:pic>
        <p:nvPicPr>
          <p:cNvPr id="8" name="図 7" descr="屋内, テーブル, 座る, 机 が含まれている画像&#10;&#10;自動的に生成された説明">
            <a:extLst>
              <a:ext uri="{FF2B5EF4-FFF2-40B4-BE49-F238E27FC236}">
                <a16:creationId xmlns:a16="http://schemas.microsoft.com/office/drawing/2014/main" id="{50606C33-568A-AFFB-7DAE-A55B632E7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05" y="2167339"/>
            <a:ext cx="2056694" cy="274225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BF9D09-BA40-51FD-BD67-F7AC209FB432}"/>
              </a:ext>
            </a:extLst>
          </p:cNvPr>
          <p:cNvSpPr txBox="1"/>
          <p:nvPr/>
        </p:nvSpPr>
        <p:spPr>
          <a:xfrm>
            <a:off x="472835" y="4272515"/>
            <a:ext cx="295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自分でプリント基板</a:t>
            </a:r>
            <a:endParaRPr kumimoji="1" lang="en-US" altLang="ja-JP" sz="2400" b="1"/>
          </a:p>
          <a:p>
            <a:r>
              <a:rPr kumimoji="1" lang="ja-JP" altLang="en-US" sz="2400" b="1"/>
              <a:t>を作って</a:t>
            </a:r>
            <a:r>
              <a:rPr kumimoji="1" lang="en-US" altLang="ja-JP" sz="2400" b="1"/>
              <a:t>…</a:t>
            </a:r>
            <a:endParaRPr kumimoji="1" lang="ja-JP" altLang="en-US" sz="2400" b="1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4DA351-D24F-1E98-C3C6-163B9FB438A2}"/>
              </a:ext>
            </a:extLst>
          </p:cNvPr>
          <p:cNvSpPr txBox="1"/>
          <p:nvPr/>
        </p:nvSpPr>
        <p:spPr>
          <a:xfrm>
            <a:off x="3285745" y="4909597"/>
            <a:ext cx="270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/>
              <a:t>部品を買ってきて</a:t>
            </a:r>
            <a:endParaRPr lang="en-US" altLang="ja-JP" sz="2400" b="1"/>
          </a:p>
          <a:p>
            <a:r>
              <a:rPr lang="ja-JP" altLang="en-US" sz="2400" b="1"/>
              <a:t>組み立て</a:t>
            </a:r>
            <a:endParaRPr kumimoji="1" lang="ja-JP" altLang="en-US" sz="2400" b="1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8F10BE-006E-5BB5-215F-26163E18B552}"/>
              </a:ext>
            </a:extLst>
          </p:cNvPr>
          <p:cNvSpPr/>
          <p:nvPr/>
        </p:nvSpPr>
        <p:spPr>
          <a:xfrm>
            <a:off x="7573401" y="1010378"/>
            <a:ext cx="1794165" cy="596428"/>
          </a:xfrm>
          <a:prstGeom prst="wedgeRoundRectCallout">
            <a:avLst>
              <a:gd name="adj1" fmla="val -66136"/>
              <a:gd name="adj2" fmla="val 40105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/>
              <a:t>このボードと</a:t>
            </a:r>
            <a:endParaRPr lang="en-US" altLang="ja-JP" sz="2000"/>
          </a:p>
          <a:p>
            <a:pPr algn="ctr"/>
            <a:r>
              <a:rPr lang="ja-JP" altLang="en-US" sz="2000"/>
              <a:t>交換する</a:t>
            </a:r>
            <a:endParaRPr kumimoji="1" lang="ja-JP" altLang="en-US" sz="2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0717B8-7657-60F9-9AE4-32222147666A}"/>
              </a:ext>
            </a:extLst>
          </p:cNvPr>
          <p:cNvSpPr txBox="1"/>
          <p:nvPr/>
        </p:nvSpPr>
        <p:spPr>
          <a:xfrm>
            <a:off x="5287682" y="393357"/>
            <a:ext cx="1616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/>
              <a:t>改造例</a:t>
            </a:r>
            <a:endParaRPr kumimoji="1" lang="ja-JP" altLang="en-US" sz="3600" b="1"/>
          </a:p>
        </p:txBody>
      </p:sp>
      <p:pic>
        <p:nvPicPr>
          <p:cNvPr id="14" name="図 13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31E42B5C-0AFB-90FA-C179-858E8F910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01" y="2167339"/>
            <a:ext cx="1848336" cy="274225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F90B65-B339-E577-DA75-2E3398B99A86}"/>
              </a:ext>
            </a:extLst>
          </p:cNvPr>
          <p:cNvSpPr txBox="1"/>
          <p:nvPr/>
        </p:nvSpPr>
        <p:spPr>
          <a:xfrm>
            <a:off x="8772824" y="4937297"/>
            <a:ext cx="245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/>
              <a:t>モーター回った</a:t>
            </a:r>
            <a:endParaRPr lang="en-US" altLang="ja-JP" sz="2400" b="1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5E285D-B307-9C65-4991-2148E8ECFD57}"/>
              </a:ext>
            </a:extLst>
          </p:cNvPr>
          <p:cNvSpPr txBox="1"/>
          <p:nvPr/>
        </p:nvSpPr>
        <p:spPr>
          <a:xfrm>
            <a:off x="7129228" y="5681125"/>
            <a:ext cx="245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/>
              <a:t>詳しくはここを参照</a:t>
            </a:r>
            <a:endParaRPr lang="en-US" altLang="ja-JP" b="1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CBACE9C1-29CF-CEF6-25C5-311CF920BCFB}"/>
              </a:ext>
            </a:extLst>
          </p:cNvPr>
          <p:cNvSpPr/>
          <p:nvPr/>
        </p:nvSpPr>
        <p:spPr>
          <a:xfrm>
            <a:off x="5332523" y="4499561"/>
            <a:ext cx="1664907" cy="360242"/>
          </a:xfrm>
          <a:prstGeom prst="wedgeRoundRectCallout">
            <a:avLst>
              <a:gd name="adj1" fmla="val -42641"/>
              <a:gd name="adj2" fmla="val -190544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/>
              <a:t>FPGA</a:t>
            </a:r>
            <a:r>
              <a:rPr lang="ja-JP" altLang="en-US" sz="2000"/>
              <a:t>ボード</a:t>
            </a:r>
            <a:endParaRPr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6867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1 つの角を切り取る 1">
            <a:extLst>
              <a:ext uri="{FF2B5EF4-FFF2-40B4-BE49-F238E27FC236}">
                <a16:creationId xmlns:a16="http://schemas.microsoft.com/office/drawing/2014/main" id="{3AE012A1-9006-D435-0870-9B56EC1102F0}"/>
              </a:ext>
            </a:extLst>
          </p:cNvPr>
          <p:cNvSpPr/>
          <p:nvPr/>
        </p:nvSpPr>
        <p:spPr>
          <a:xfrm>
            <a:off x="1700839" y="6230656"/>
            <a:ext cx="2760925" cy="264194"/>
          </a:xfrm>
          <a:prstGeom prst="snip1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https://evcart.xsrv.jp/</a:t>
            </a:r>
            <a:endParaRPr kumimoji="1" lang="ja-JP" altLang="en-US" sz="1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4FCA519-D205-6510-9316-844AB4328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824" r="11094" b="6404"/>
          <a:stretch/>
        </p:blipFill>
        <p:spPr>
          <a:xfrm rot="5400000">
            <a:off x="1419426" y="870242"/>
            <a:ext cx="2196000" cy="1908000"/>
          </a:xfrm>
          <a:prstGeom prst="rect">
            <a:avLst/>
          </a:prstGeom>
        </p:spPr>
      </p:pic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7C4FE0FF-8C9D-89FE-2B94-FF577F5EB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34"/>
          <a:stretch/>
        </p:blipFill>
        <p:spPr>
          <a:xfrm>
            <a:off x="5186030" y="4176704"/>
            <a:ext cx="2056694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0606C33-568A-AFFB-7DAE-A55B632E7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842" y="734346"/>
            <a:ext cx="2056694" cy="208080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BF9D09-BA40-51FD-BD67-F7AC209FB432}"/>
              </a:ext>
            </a:extLst>
          </p:cNvPr>
          <p:cNvSpPr txBox="1"/>
          <p:nvPr/>
        </p:nvSpPr>
        <p:spPr>
          <a:xfrm>
            <a:off x="712066" y="2936275"/>
            <a:ext cx="3214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2024</a:t>
            </a:r>
            <a:r>
              <a:rPr kumimoji="1" lang="ja-JP" altLang="en-US" sz="2000" b="1" dirty="0"/>
              <a:t>年</a:t>
            </a:r>
            <a:r>
              <a:rPr kumimoji="1" lang="en-US" altLang="ja-JP" sz="2000" b="1" dirty="0"/>
              <a:t>1</a:t>
            </a:r>
            <a:r>
              <a:rPr kumimoji="1" lang="ja-JP" altLang="en-US" sz="2000" b="1" dirty="0"/>
              <a:t>月　</a:t>
            </a:r>
            <a:r>
              <a:rPr kumimoji="1" lang="en-US" altLang="ja-JP" sz="2000" b="1" dirty="0"/>
              <a:t>Arduino</a:t>
            </a:r>
            <a:r>
              <a:rPr kumimoji="1" lang="ja-JP" altLang="en-US" sz="2000" b="1" dirty="0"/>
              <a:t>用の変換基板</a:t>
            </a:r>
            <a:r>
              <a:rPr lang="ja-JP" altLang="en-US" sz="2000" b="1" dirty="0"/>
              <a:t>ができました</a:t>
            </a:r>
            <a:endParaRPr kumimoji="1" lang="ja-JP" altLang="en-US" sz="20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4DA351-D24F-1E98-C3C6-163B9FB438A2}"/>
              </a:ext>
            </a:extLst>
          </p:cNvPr>
          <p:cNvSpPr txBox="1"/>
          <p:nvPr/>
        </p:nvSpPr>
        <p:spPr>
          <a:xfrm>
            <a:off x="4070887" y="2794031"/>
            <a:ext cx="2707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部品を買ってきて</a:t>
            </a:r>
            <a:endParaRPr lang="en-US" altLang="ja-JP" sz="2000" b="1" dirty="0"/>
          </a:p>
          <a:p>
            <a:r>
              <a:rPr lang="ja-JP" altLang="en-US" sz="2000" b="1" dirty="0"/>
              <a:t>組み立て</a:t>
            </a:r>
            <a:endParaRPr kumimoji="1" lang="ja-JP" altLang="en-US" sz="2000" b="1" dirty="0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78F10BE-006E-5BB5-215F-26163E18B552}"/>
              </a:ext>
            </a:extLst>
          </p:cNvPr>
          <p:cNvSpPr/>
          <p:nvPr/>
        </p:nvSpPr>
        <p:spPr>
          <a:xfrm>
            <a:off x="5721201" y="3517540"/>
            <a:ext cx="1794165" cy="596428"/>
          </a:xfrm>
          <a:prstGeom prst="wedgeRoundRectCallout">
            <a:avLst>
              <a:gd name="adj1" fmla="val -28560"/>
              <a:gd name="adj2" fmla="val 84280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/>
              <a:t>このボードと</a:t>
            </a:r>
            <a:endParaRPr lang="en-US" altLang="ja-JP" sz="2000" dirty="0"/>
          </a:p>
          <a:p>
            <a:pPr algn="ctr"/>
            <a:r>
              <a:rPr lang="ja-JP" altLang="en-US" sz="2000" dirty="0"/>
              <a:t>交換する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0717B8-7657-60F9-9AE4-32222147666A}"/>
              </a:ext>
            </a:extLst>
          </p:cNvPr>
          <p:cNvSpPr txBox="1"/>
          <p:nvPr/>
        </p:nvSpPr>
        <p:spPr>
          <a:xfrm>
            <a:off x="4138842" y="149879"/>
            <a:ext cx="37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/>
              <a:t>改造例（公式）</a:t>
            </a:r>
            <a:endParaRPr kumimoji="1" lang="ja-JP" altLang="en-US" sz="3600" b="1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1E42B5C-0AFB-90FA-C179-858E8F910E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38" t="15044" r="21111" b="6005"/>
          <a:stretch/>
        </p:blipFill>
        <p:spPr>
          <a:xfrm>
            <a:off x="8181728" y="3739014"/>
            <a:ext cx="3234433" cy="2359219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F90B65-B339-E577-DA75-2E3398B99A86}"/>
              </a:ext>
            </a:extLst>
          </p:cNvPr>
          <p:cNvSpPr txBox="1"/>
          <p:nvPr/>
        </p:nvSpPr>
        <p:spPr>
          <a:xfrm>
            <a:off x="7341212" y="6133442"/>
            <a:ext cx="491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Arduino</a:t>
            </a:r>
            <a:r>
              <a:rPr lang="ja-JP" altLang="en-US" sz="2400" b="1" dirty="0"/>
              <a:t>用プログラムも配布予定</a:t>
            </a:r>
            <a:endParaRPr lang="en-US" altLang="ja-JP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5E285D-B307-9C65-4991-2148E8ECFD57}"/>
              </a:ext>
            </a:extLst>
          </p:cNvPr>
          <p:cNvSpPr txBox="1"/>
          <p:nvPr/>
        </p:nvSpPr>
        <p:spPr>
          <a:xfrm>
            <a:off x="373942" y="6008129"/>
            <a:ext cx="245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詳しくはここを参照</a:t>
            </a:r>
            <a:endParaRPr lang="en-US" altLang="ja-JP" b="1" dirty="0"/>
          </a:p>
        </p:txBody>
      </p:sp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AA79E311-6BE6-68EE-A7AE-71DB26063D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84" y="771321"/>
            <a:ext cx="2056694" cy="1895627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BC8D882D-8B5F-E713-E07B-B192526220CB}"/>
              </a:ext>
            </a:extLst>
          </p:cNvPr>
          <p:cNvSpPr/>
          <p:nvPr/>
        </p:nvSpPr>
        <p:spPr>
          <a:xfrm>
            <a:off x="3587293" y="1719134"/>
            <a:ext cx="464981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F107C43-3BF2-970D-8696-61CF459E398D}"/>
              </a:ext>
            </a:extLst>
          </p:cNvPr>
          <p:cNvSpPr/>
          <p:nvPr/>
        </p:nvSpPr>
        <p:spPr>
          <a:xfrm>
            <a:off x="6279094" y="1719134"/>
            <a:ext cx="464981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BB9F00DA-8718-F70A-6C02-91900706C349}"/>
              </a:ext>
            </a:extLst>
          </p:cNvPr>
          <p:cNvSpPr/>
          <p:nvPr/>
        </p:nvSpPr>
        <p:spPr>
          <a:xfrm>
            <a:off x="6598153" y="3023122"/>
            <a:ext cx="464981" cy="400110"/>
          </a:xfrm>
          <a:prstGeom prst="rightArrow">
            <a:avLst/>
          </a:prstGeom>
          <a:scene3d>
            <a:camera prst="orthographicFront">
              <a:rot lat="0" lon="0" rev="144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1A32A095-7AEE-D1F0-BA10-250B732273FD}"/>
              </a:ext>
            </a:extLst>
          </p:cNvPr>
          <p:cNvSpPr/>
          <p:nvPr/>
        </p:nvSpPr>
        <p:spPr>
          <a:xfrm>
            <a:off x="7479067" y="5025598"/>
            <a:ext cx="464981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D8C1887-739E-6525-2E24-D11DE47FDFA0}"/>
              </a:ext>
            </a:extLst>
          </p:cNvPr>
          <p:cNvSpPr txBox="1"/>
          <p:nvPr/>
        </p:nvSpPr>
        <p:spPr>
          <a:xfrm>
            <a:off x="7214831" y="2655071"/>
            <a:ext cx="270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交換用基板一式完成</a:t>
            </a:r>
            <a:endParaRPr kumimoji="1" lang="ja-JP" altLang="en-US" sz="20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33E32E2-C8BC-1407-E6F5-73A8AEC571EA}"/>
              </a:ext>
            </a:extLst>
          </p:cNvPr>
          <p:cNvSpPr txBox="1"/>
          <p:nvPr/>
        </p:nvSpPr>
        <p:spPr>
          <a:xfrm>
            <a:off x="9131031" y="222989"/>
            <a:ext cx="2851222" cy="830997"/>
          </a:xfrm>
          <a:prstGeom prst="rect">
            <a:avLst/>
          </a:prstGeom>
          <a:solidFill>
            <a:schemeClr val="accent1"/>
          </a:solidFill>
          <a:ln cap="rnd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600" dirty="0"/>
              <a:t>最も有名なマイコン・ボード</a:t>
            </a:r>
            <a:r>
              <a:rPr kumimoji="1" lang="en-US" altLang="ja-JP" sz="1600" dirty="0"/>
              <a:t>Arduino</a:t>
            </a:r>
            <a:r>
              <a:rPr kumimoji="1" lang="ja-JP" altLang="en-US" sz="1600" dirty="0"/>
              <a:t>の最新版</a:t>
            </a:r>
            <a:r>
              <a:rPr kumimoji="1" lang="en-US" altLang="ja-JP" sz="1600" dirty="0"/>
              <a:t>Arduino Uno R4</a:t>
            </a:r>
            <a:r>
              <a:rPr kumimoji="1" lang="ja-JP" altLang="en-US" sz="1600" dirty="0"/>
              <a:t>に対応しました</a:t>
            </a:r>
          </a:p>
        </p:txBody>
      </p:sp>
      <p:pic>
        <p:nvPicPr>
          <p:cNvPr id="23" name="図 22" descr="ダイアグラム&#10;&#10;自動的に生成された説明">
            <a:extLst>
              <a:ext uri="{FF2B5EF4-FFF2-40B4-BE49-F238E27FC236}">
                <a16:creationId xmlns:a16="http://schemas.microsoft.com/office/drawing/2014/main" id="{32017071-02A1-EF66-4E5A-B6A33EEBDB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6"/>
          <a:stretch/>
        </p:blipFill>
        <p:spPr>
          <a:xfrm>
            <a:off x="372474" y="4265457"/>
            <a:ext cx="3181083" cy="1476000"/>
          </a:xfrm>
          <a:prstGeom prst="rect">
            <a:avLst/>
          </a:prstGeom>
        </p:spPr>
      </p:pic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8EC8CEDB-9297-6417-7344-26F29E6ADC8F}"/>
              </a:ext>
            </a:extLst>
          </p:cNvPr>
          <p:cNvSpPr/>
          <p:nvPr/>
        </p:nvSpPr>
        <p:spPr>
          <a:xfrm>
            <a:off x="1534554" y="3909924"/>
            <a:ext cx="2760926" cy="326911"/>
          </a:xfrm>
          <a:prstGeom prst="wedgeRoundRectCallout">
            <a:avLst>
              <a:gd name="adj1" fmla="val -28038"/>
              <a:gd name="adj2" fmla="val 103423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/>
              <a:t>ここを交換する話です</a:t>
            </a:r>
            <a:endParaRPr kumimoji="1" lang="ja-JP" altLang="en-US" sz="2000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DBF87B0-FF05-120B-C4C5-2C612AD04D91}"/>
              </a:ext>
            </a:extLst>
          </p:cNvPr>
          <p:cNvSpPr/>
          <p:nvPr/>
        </p:nvSpPr>
        <p:spPr>
          <a:xfrm>
            <a:off x="1563426" y="4435813"/>
            <a:ext cx="933340" cy="6614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6BEC909D-1C22-1B65-AB1E-522C7E67E7D0}"/>
              </a:ext>
            </a:extLst>
          </p:cNvPr>
          <p:cNvCxnSpPr/>
          <p:nvPr/>
        </p:nvCxnSpPr>
        <p:spPr>
          <a:xfrm>
            <a:off x="110247" y="3739014"/>
            <a:ext cx="455254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7ABD183D-DFB3-45CD-A87E-979F8DE665AE}"/>
              </a:ext>
            </a:extLst>
          </p:cNvPr>
          <p:cNvCxnSpPr/>
          <p:nvPr/>
        </p:nvCxnSpPr>
        <p:spPr>
          <a:xfrm flipV="1">
            <a:off x="4662791" y="3739014"/>
            <a:ext cx="0" cy="29536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35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752</Words>
  <Application>Microsoft Office PowerPoint</Application>
  <PresentationFormat>ワイド画面</PresentationFormat>
  <Paragraphs>126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　CQ出版　EVミニカート・キット2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CQ出版　EVミニカート・キット</dc:title>
  <dc:creator>明 永井</dc:creator>
  <cp:lastModifiedBy>akira nagai</cp:lastModifiedBy>
  <cp:revision>13</cp:revision>
  <dcterms:created xsi:type="dcterms:W3CDTF">2022-07-07T09:10:58Z</dcterms:created>
  <dcterms:modified xsi:type="dcterms:W3CDTF">2024-02-21T07:36:01Z</dcterms:modified>
</cp:coreProperties>
</file>